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4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0" r:id="rId17"/>
    <p:sldId id="278" r:id="rId18"/>
    <p:sldId id="271" r:id="rId19"/>
    <p:sldId id="272" r:id="rId20"/>
    <p:sldId id="273" r:id="rId21"/>
    <p:sldId id="274" r:id="rId22"/>
    <p:sldId id="276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304" r:id="rId4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60"/>
    <a:srgbClr val="005626"/>
    <a:srgbClr val="80B764"/>
    <a:srgbClr val="567A43"/>
    <a:srgbClr val="293B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07A-BE4E-40AC-8A30-EF1B61C1CB75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AB5D-4F73-4F57-8FD2-90F991C683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07A-BE4E-40AC-8A30-EF1B61C1CB75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AB5D-4F73-4F57-8FD2-90F991C683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07A-BE4E-40AC-8A30-EF1B61C1CB75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AB5D-4F73-4F57-8FD2-90F991C683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07A-BE4E-40AC-8A30-EF1B61C1CB75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AB5D-4F73-4F57-8FD2-90F991C683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07A-BE4E-40AC-8A30-EF1B61C1CB75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AB5D-4F73-4F57-8FD2-90F991C683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07A-BE4E-40AC-8A30-EF1B61C1CB75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AB5D-4F73-4F57-8FD2-90F991C683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07A-BE4E-40AC-8A30-EF1B61C1CB75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AB5D-4F73-4F57-8FD2-90F991C683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07A-BE4E-40AC-8A30-EF1B61C1CB75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AB5D-4F73-4F57-8FD2-90F991C683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07A-BE4E-40AC-8A30-EF1B61C1CB75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AB5D-4F73-4F57-8FD2-90F991C683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07A-BE4E-40AC-8A30-EF1B61C1CB75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AB5D-4F73-4F57-8FD2-90F991C683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07A-BE4E-40AC-8A30-EF1B61C1CB75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AAB5D-4F73-4F57-8FD2-90F991C683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B107A-BE4E-40AC-8A30-EF1B61C1CB75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AAB5D-4F73-4F57-8FD2-90F991C6838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 de texto 1"/>
          <p:cNvSpPr txBox="1"/>
          <p:nvPr/>
        </p:nvSpPr>
        <p:spPr>
          <a:xfrm>
            <a:off x="1819910" y="3883660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en-US" b="1">
                <a:solidFill>
                  <a:srgbClr val="606060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21 abril de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896" y="2086490"/>
            <a:ext cx="5446711" cy="268553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01205" y="4908909"/>
            <a:ext cx="764903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 smtClean="0">
                <a:latin typeface="Century Gothic" panose="020B0502020202020204" pitchFamily="34" charset="0"/>
              </a:rPr>
              <a:t>Incremento de más del </a:t>
            </a:r>
            <a:r>
              <a:rPr lang="es-MX" b="1" dirty="0" smtClean="0">
                <a:latin typeface="Century Gothic" panose="020B0502020202020204" pitchFamily="34" charset="0"/>
              </a:rPr>
              <a:t>100% </a:t>
            </a:r>
            <a:r>
              <a:rPr lang="es-MX" dirty="0" smtClean="0">
                <a:latin typeface="Century Gothic" panose="020B0502020202020204" pitchFamily="34" charset="0"/>
              </a:rPr>
              <a:t>respecto a las actividades realizadas en la red hospitalaria durante la vigencia 2021.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02610" y="875030"/>
            <a:ext cx="861758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Atención de la población en la </a:t>
            </a:r>
            <a:r>
              <a:rPr lang="es-MX" b="1" dirty="0" smtClean="0">
                <a:latin typeface="Century Gothic" panose="020B0502020202020204" pitchFamily="34" charset="0"/>
              </a:rPr>
              <a:t>modalidad extramural</a:t>
            </a:r>
            <a:r>
              <a:rPr lang="es-MX" dirty="0" smtClean="0">
                <a:latin typeface="Century Gothic" panose="020B0502020202020204" pitchFamily="34" charset="0"/>
              </a:rPr>
              <a:t>,</a:t>
            </a:r>
          </a:p>
          <a:p>
            <a:r>
              <a:rPr lang="es-MX" dirty="0" smtClean="0">
                <a:latin typeface="Century Gothic" panose="020B0502020202020204" pitchFamily="34" charset="0"/>
              </a:rPr>
              <a:t>con el desarrollo de </a:t>
            </a:r>
            <a:endParaRPr lang="es-MX" dirty="0">
              <a:latin typeface="Century Gothic" panose="020B0502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5293995" y="1183005"/>
            <a:ext cx="3368675" cy="1371600"/>
            <a:chOff x="7759" y="2340"/>
            <a:chExt cx="5305" cy="2160"/>
          </a:xfrm>
        </p:grpSpPr>
        <p:sp>
          <p:nvSpPr>
            <p:cNvPr id="4" name="Rectángulo 3"/>
            <p:cNvSpPr/>
            <p:nvPr/>
          </p:nvSpPr>
          <p:spPr>
            <a:xfrm>
              <a:off x="7804" y="2416"/>
              <a:ext cx="5261" cy="20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8000" b="1" dirty="0" smtClean="0">
                  <a:solidFill>
                    <a:srgbClr val="005626"/>
                  </a:solidFill>
                  <a:latin typeface="Century Gothic" panose="020B0502020202020204" pitchFamily="34" charset="0"/>
                </a:rPr>
                <a:t>18.856</a:t>
              </a:r>
              <a:endParaRPr lang="es-MX" sz="8000" b="1" dirty="0">
                <a:solidFill>
                  <a:srgbClr val="00562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7759" y="2340"/>
              <a:ext cx="5261" cy="20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8000" b="1" dirty="0" smtClean="0">
                  <a:solidFill>
                    <a:srgbClr val="80B764"/>
                  </a:solidFill>
                  <a:latin typeface="Century Gothic" panose="020B0502020202020204" pitchFamily="34" charset="0"/>
                </a:rPr>
                <a:t>18.856</a:t>
              </a:r>
              <a:endParaRPr lang="es-MX" sz="8000" b="1" dirty="0">
                <a:solidFill>
                  <a:srgbClr val="80B76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" name="Rectángulo 6"/>
          <p:cNvSpPr/>
          <p:nvPr/>
        </p:nvSpPr>
        <p:spPr>
          <a:xfrm>
            <a:off x="7172960" y="2385060"/>
            <a:ext cx="234061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Century Gothic" panose="020B0502020202020204" pitchFamily="34" charset="0"/>
              </a:rPr>
              <a:t>acciones en salud.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182" y="952373"/>
            <a:ext cx="5223204" cy="47822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96309" y="2757015"/>
            <a:ext cx="2329196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 smtClean="0">
                <a:latin typeface="Century Gothic" panose="020B0502020202020204" pitchFamily="34" charset="0"/>
              </a:rPr>
              <a:t>atenciones en salud realizadas</a:t>
            </a:r>
          </a:p>
          <a:p>
            <a:pPr lvl="0"/>
            <a:r>
              <a:rPr lang="es-MX" dirty="0" smtClean="0">
                <a:latin typeface="Century Gothic" panose="020B0502020202020204" pitchFamily="34" charset="0"/>
              </a:rPr>
              <a:t>a la población migrante, de las cuales el 90% corresponde a la población venezolana</a:t>
            </a:r>
            <a:r>
              <a:rPr lang="es-MX" dirty="0" smtClean="0"/>
              <a:t>.</a:t>
            </a:r>
          </a:p>
          <a:p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2196309" y="1762672"/>
            <a:ext cx="3174662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968336" y="1553389"/>
            <a:ext cx="35493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7200" b="1" dirty="0" smtClean="0">
                <a:solidFill>
                  <a:srgbClr val="005626"/>
                </a:solidFill>
                <a:latin typeface="Century Gothic" panose="020B0502020202020204" pitchFamily="34" charset="0"/>
              </a:rPr>
              <a:t>501.098</a:t>
            </a:r>
            <a:endParaRPr lang="es-MX" sz="7200" b="1" dirty="0">
              <a:solidFill>
                <a:srgbClr val="005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918096" y="1509900"/>
            <a:ext cx="35493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72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501.098</a:t>
            </a:r>
            <a:endParaRPr lang="es-MX" sz="7200" b="1" dirty="0">
              <a:solidFill>
                <a:srgbClr val="80B764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294" y="807545"/>
            <a:ext cx="3706785" cy="367525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79071" y="1432357"/>
            <a:ext cx="309183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Avance en la implementación  de la </a:t>
            </a:r>
            <a:r>
              <a:rPr lang="es-MX" sz="2000" b="1" dirty="0" smtClean="0">
                <a:latin typeface="Century Gothic" panose="020B0502020202020204" pitchFamily="34" charset="0"/>
              </a:rPr>
              <a:t>Ruta de </a:t>
            </a:r>
            <a:r>
              <a:rPr lang="es-MX" sz="2200" b="1" dirty="0" smtClean="0">
                <a:latin typeface="Century Gothic" panose="020B0502020202020204" pitchFamily="34" charset="0"/>
              </a:rPr>
              <a:t>Atención</a:t>
            </a:r>
            <a:r>
              <a:rPr lang="es-MX" sz="2000" b="1" dirty="0" smtClean="0">
                <a:latin typeface="Century Gothic" panose="020B0502020202020204" pitchFamily="34" charset="0"/>
              </a:rPr>
              <a:t> para Violencia de Género </a:t>
            </a:r>
            <a:r>
              <a:rPr lang="es-MX" sz="2000" dirty="0" smtClean="0">
                <a:latin typeface="Century Gothic" panose="020B0502020202020204" pitchFamily="34" charset="0"/>
              </a:rPr>
              <a:t>y </a:t>
            </a:r>
            <a:r>
              <a:rPr lang="es-MX" sz="2000" b="1" dirty="0" smtClean="0">
                <a:latin typeface="Century Gothic" panose="020B0502020202020204" pitchFamily="34" charset="0"/>
              </a:rPr>
              <a:t>Violencia Sexual </a:t>
            </a:r>
            <a:r>
              <a:rPr lang="es-MX" sz="2000" dirty="0" smtClean="0">
                <a:latin typeface="Century Gothic" panose="020B0502020202020204" pitchFamily="34" charset="0"/>
              </a:rPr>
              <a:t>con la realización de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56113" y="3144415"/>
            <a:ext cx="42165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600" b="1" dirty="0" smtClean="0">
                <a:solidFill>
                  <a:srgbClr val="005626"/>
                </a:solidFill>
                <a:latin typeface="Century Gothic" panose="020B0502020202020204" pitchFamily="34" charset="0"/>
              </a:rPr>
              <a:t>2.876</a:t>
            </a:r>
            <a:endParaRPr lang="es-MX" sz="9600" b="1" dirty="0">
              <a:solidFill>
                <a:srgbClr val="005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13694" y="4521318"/>
            <a:ext cx="57124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200" dirty="0" smtClean="0">
                <a:latin typeface="Century Gothic" panose="020B0502020202020204" pitchFamily="34" charset="0"/>
              </a:rPr>
              <a:t>atenciones durante la vigencia 2022.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17592" y="3105896"/>
            <a:ext cx="42165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6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2.876</a:t>
            </a:r>
            <a:endParaRPr lang="es-MX" sz="9600" b="1" dirty="0">
              <a:solidFill>
                <a:srgbClr val="80B764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69498" y="1985637"/>
            <a:ext cx="7514241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400" dirty="0" smtClean="0">
                <a:latin typeface="Century Gothic" panose="020B0502020202020204" pitchFamily="34" charset="0"/>
              </a:rPr>
              <a:t>Avances en la implementación de la Ruta de </a:t>
            </a:r>
            <a:r>
              <a:rPr lang="es-MX" sz="40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Interrupción libre y voluntaria del embarazo, </a:t>
            </a:r>
            <a:r>
              <a:rPr lang="es-MX" sz="2400" dirty="0" smtClean="0">
                <a:latin typeface="Century Gothic" panose="020B0502020202020204" pitchFamily="34" charset="0"/>
              </a:rPr>
              <a:t>con la atención de </a:t>
            </a:r>
            <a:r>
              <a:rPr lang="es-MX" sz="2400" b="1" dirty="0" smtClean="0">
                <a:latin typeface="Century Gothic" panose="020B0502020202020204" pitchFamily="34" charset="0"/>
              </a:rPr>
              <a:t>115 mujeres </a:t>
            </a:r>
            <a:r>
              <a:rPr lang="es-MX" sz="2400" dirty="0" smtClean="0">
                <a:latin typeface="Century Gothic" panose="020B0502020202020204" pitchFamily="34" charset="0"/>
              </a:rPr>
              <a:t>durante el 2022.</a:t>
            </a:r>
            <a:endParaRPr lang="es-MX" sz="24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203" y="708520"/>
            <a:ext cx="2839235" cy="270679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3365" y="1998345"/>
            <a:ext cx="5916295" cy="115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300" dirty="0" smtClean="0">
                <a:latin typeface="Century Gothic" panose="020B0502020202020204" pitchFamily="34" charset="0"/>
              </a:rPr>
              <a:t>Implementación de la ruta de </a:t>
            </a:r>
            <a:r>
              <a:rPr lang="es-MX" sz="2300" b="1" dirty="0" smtClean="0">
                <a:latin typeface="Century Gothic" panose="020B0502020202020204" pitchFamily="34" charset="0"/>
              </a:rPr>
              <a:t>prevención del cáncer de mama</a:t>
            </a:r>
          </a:p>
          <a:p>
            <a:pPr lvl="0"/>
            <a:r>
              <a:rPr lang="es-MX" sz="2300" dirty="0" smtClean="0">
                <a:latin typeface="Century Gothic" panose="020B0502020202020204" pitchFamily="34" charset="0"/>
              </a:rPr>
              <a:t>en el CS CISAMF, con la realización de</a:t>
            </a:r>
            <a:endParaRPr lang="es-MX" sz="2300" dirty="0"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4148" y="3413091"/>
            <a:ext cx="27943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6600" b="1" dirty="0" smtClean="0">
                <a:solidFill>
                  <a:srgbClr val="005626"/>
                </a:solidFill>
                <a:latin typeface="Century Gothic" panose="020B0502020202020204" pitchFamily="34" charset="0"/>
              </a:rPr>
              <a:t>18.531</a:t>
            </a:r>
            <a:endParaRPr lang="es-MX" sz="2400" dirty="0">
              <a:solidFill>
                <a:srgbClr val="005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12872" y="4822619"/>
            <a:ext cx="93764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200" dirty="0" smtClean="0">
                <a:latin typeface="Century Gothic" panose="020B0502020202020204" pitchFamily="34" charset="0"/>
              </a:rPr>
              <a:t>con las cuales se diagnosticaron 39 usuarias con cáncer de mama.</a:t>
            </a:r>
            <a:endParaRPr lang="es-MX" sz="2200" dirty="0">
              <a:latin typeface="Century Gothic" panose="020B0502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957042" y="3468712"/>
            <a:ext cx="23198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600" b="1" dirty="0" smtClean="0">
                <a:solidFill>
                  <a:srgbClr val="005626"/>
                </a:solidFill>
                <a:latin typeface="Century Gothic" panose="020B0502020202020204" pitchFamily="34" charset="0"/>
              </a:rPr>
              <a:t>1.509</a:t>
            </a:r>
            <a:endParaRPr lang="es-MX" sz="2400" dirty="0">
              <a:solidFill>
                <a:srgbClr val="005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845392" y="3415841"/>
            <a:ext cx="23198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600" b="1" dirty="0" smtClean="0">
                <a:solidFill>
                  <a:srgbClr val="005626"/>
                </a:solidFill>
                <a:latin typeface="Century Gothic" panose="020B0502020202020204" pitchFamily="34" charset="0"/>
              </a:rPr>
              <a:t>9.538</a:t>
            </a:r>
            <a:endParaRPr lang="es-MX" sz="2400" dirty="0">
              <a:solidFill>
                <a:srgbClr val="005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877991" y="4355375"/>
            <a:ext cx="1835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rgbClr val="005626"/>
                </a:solidFill>
                <a:latin typeface="Century Gothic" panose="020B0502020202020204" pitchFamily="34" charset="0"/>
              </a:rPr>
              <a:t>mamografías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957042" y="4422509"/>
            <a:ext cx="2831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rgbClr val="005626"/>
                </a:solidFill>
                <a:latin typeface="Century Gothic" panose="020B0502020202020204" pitchFamily="34" charset="0"/>
              </a:rPr>
              <a:t>ecografías de mama</a:t>
            </a:r>
            <a:endParaRPr lang="es-MX" sz="2000" b="1" dirty="0">
              <a:solidFill>
                <a:srgbClr val="005626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523365" y="4360356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000" b="1" dirty="0">
                <a:solidFill>
                  <a:srgbClr val="005626"/>
                </a:solidFill>
                <a:latin typeface="Century Gothic" panose="020B0502020202020204" pitchFamily="34" charset="0"/>
              </a:rPr>
              <a:t>tamizajes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330694" y="3379194"/>
            <a:ext cx="27943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66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18.531</a:t>
            </a:r>
            <a:endParaRPr lang="es-MX" sz="2400" dirty="0">
              <a:solidFill>
                <a:srgbClr val="80B7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816398" y="3386324"/>
            <a:ext cx="23198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6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9.538</a:t>
            </a:r>
            <a:endParaRPr lang="es-MX" sz="2400" dirty="0">
              <a:solidFill>
                <a:srgbClr val="80B7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928574" y="3430195"/>
            <a:ext cx="23198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6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1.509</a:t>
            </a:r>
            <a:endParaRPr lang="es-MX" sz="2400" dirty="0">
              <a:solidFill>
                <a:srgbClr val="80B764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671" y="1608557"/>
            <a:ext cx="4458513" cy="364237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391535" y="1266190"/>
            <a:ext cx="2849880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Implementación de la ruta de atención  de niños menores de 5 años con desnutrición aguda, donde se beneficiaron 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325802" y="3398966"/>
            <a:ext cx="18918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8000" b="1" dirty="0" smtClean="0">
                <a:solidFill>
                  <a:srgbClr val="005626"/>
                </a:solidFill>
                <a:latin typeface="Century Gothic" panose="020B0502020202020204" pitchFamily="34" charset="0"/>
              </a:rPr>
              <a:t>262</a:t>
            </a:r>
            <a:endParaRPr lang="es-MX" sz="8000" b="1" dirty="0">
              <a:solidFill>
                <a:srgbClr val="005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18798" y="4599141"/>
            <a:ext cx="2276585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000" dirty="0">
                <a:latin typeface="Century Gothic" panose="020B0502020202020204" pitchFamily="34" charset="0"/>
              </a:rPr>
              <a:t>niños </a:t>
            </a:r>
            <a:r>
              <a:rPr lang="es-MX" sz="2000" dirty="0" smtClean="0">
                <a:latin typeface="Century Gothic" panose="020B0502020202020204" pitchFamily="34" charset="0"/>
              </a:rPr>
              <a:t>durante</a:t>
            </a:r>
          </a:p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la </a:t>
            </a:r>
            <a:r>
              <a:rPr lang="es-MX" sz="2000" dirty="0">
                <a:latin typeface="Century Gothic" panose="020B0502020202020204" pitchFamily="34" charset="0"/>
              </a:rPr>
              <a:t>vigencia 2022.</a:t>
            </a:r>
          </a:p>
          <a:p>
            <a:pPr lvl="0"/>
            <a:endParaRPr lang="es-MX" dirty="0" smtClean="0">
              <a:latin typeface="Century Gothic" panose="020B0502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291708" y="3368821"/>
            <a:ext cx="18918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80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262</a:t>
            </a:r>
            <a:endParaRPr lang="es-MX" sz="8000" b="1" dirty="0">
              <a:solidFill>
                <a:srgbClr val="80B764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87232" y="3283050"/>
            <a:ext cx="27446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8000" b="1" dirty="0" smtClean="0">
                <a:solidFill>
                  <a:srgbClr val="005626"/>
                </a:solidFill>
                <a:latin typeface="Century Gothic" panose="020B0502020202020204" pitchFamily="34" charset="0"/>
              </a:rPr>
              <a:t>5.784</a:t>
            </a:r>
            <a:endParaRPr lang="es-MX" sz="8000" b="1" dirty="0">
              <a:solidFill>
                <a:srgbClr val="005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00674" y="4367491"/>
            <a:ext cx="1382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b="1" dirty="0" smtClean="0">
                <a:solidFill>
                  <a:srgbClr val="005626"/>
                </a:solidFill>
                <a:latin typeface="Century Gothic" panose="020B0502020202020204" pitchFamily="34" charset="0"/>
              </a:rPr>
              <a:t>ecografías</a:t>
            </a:r>
            <a:endParaRPr lang="es-MX" b="1" dirty="0">
              <a:solidFill>
                <a:srgbClr val="005626"/>
              </a:solidFill>
            </a:endParaRPr>
          </a:p>
          <a:p>
            <a:pPr lvl="0"/>
            <a:endParaRPr lang="es-MX" dirty="0" smtClean="0">
              <a:solidFill>
                <a:srgbClr val="005626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45335" y="1810857"/>
            <a:ext cx="3083766" cy="371131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19425" y="1139825"/>
            <a:ext cx="546925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 smtClean="0">
                <a:latin typeface="Century Gothic" panose="020B0502020202020204" pitchFamily="34" charset="0"/>
              </a:rPr>
              <a:t>Con la adquisición del </a:t>
            </a:r>
            <a:r>
              <a:rPr lang="es-MX" b="1" dirty="0" smtClean="0">
                <a:latin typeface="Century Gothic" panose="020B0502020202020204" pitchFamily="34" charset="0"/>
              </a:rPr>
              <a:t>nuevo ecógrafo</a:t>
            </a:r>
            <a:r>
              <a:rPr lang="es-MX" dirty="0" smtClean="0">
                <a:latin typeface="Century Gothic" panose="020B0502020202020204" pitchFamily="34" charset="0"/>
              </a:rPr>
              <a:t>, se realizaron ecografías de detalle anatómico, </a:t>
            </a:r>
            <a:r>
              <a:rPr lang="es-MX" dirty="0" err="1" smtClean="0">
                <a:latin typeface="Century Gothic" panose="020B0502020202020204" pitchFamily="34" charset="0"/>
              </a:rPr>
              <a:t>translucencia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dirty="0" err="1" smtClean="0">
                <a:latin typeface="Century Gothic" panose="020B0502020202020204" pitchFamily="34" charset="0"/>
              </a:rPr>
              <a:t>nucal</a:t>
            </a:r>
            <a:r>
              <a:rPr lang="es-MX" dirty="0" smtClean="0"/>
              <a:t>, </a:t>
            </a:r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2987232" y="1985427"/>
            <a:ext cx="3209208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 err="1" smtClean="0">
                <a:latin typeface="Century Gothic" panose="020B0502020202020204" pitchFamily="34" charset="0"/>
              </a:rPr>
              <a:t>doppler</a:t>
            </a:r>
            <a:r>
              <a:rPr lang="es-MX" dirty="0" smtClean="0">
                <a:latin typeface="Century Gothic" panose="020B0502020202020204" pitchFamily="34" charset="0"/>
              </a:rPr>
              <a:t>, perfil biofísico y de mama. </a:t>
            </a:r>
          </a:p>
          <a:p>
            <a:pPr lvl="0"/>
            <a:endParaRPr lang="es-MX" dirty="0" smtClean="0">
              <a:latin typeface="Century Gothic" panose="020B0502020202020204" pitchFamily="34" charset="0"/>
            </a:endParaRPr>
          </a:p>
          <a:p>
            <a:pPr lvl="0"/>
            <a:r>
              <a:rPr lang="es-MX" dirty="0" smtClean="0">
                <a:latin typeface="Century Gothic" panose="020B0502020202020204" pitchFamily="34" charset="0"/>
              </a:rPr>
              <a:t>En el año 2022 se realizaron un total de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963743" y="3236268"/>
            <a:ext cx="27446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80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5.784</a:t>
            </a:r>
            <a:endParaRPr lang="es-MX" sz="8000" b="1" dirty="0">
              <a:solidFill>
                <a:srgbClr val="80B764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008788" y="1769897"/>
            <a:ext cx="3373347" cy="1364784"/>
            <a:chOff x="5530001" y="1629932"/>
            <a:chExt cx="3373347" cy="1364784"/>
          </a:xfrm>
        </p:grpSpPr>
        <p:sp>
          <p:nvSpPr>
            <p:cNvPr id="8" name="CuadroTexto 7"/>
            <p:cNvSpPr txBox="1"/>
            <p:nvPr/>
          </p:nvSpPr>
          <p:spPr>
            <a:xfrm>
              <a:off x="5562369" y="1671277"/>
              <a:ext cx="334097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005626"/>
                  </a:solidFill>
                  <a:latin typeface="Century Gothic" panose="020B0502020202020204" pitchFamily="34" charset="0"/>
                </a:rPr>
                <a:t>17.247</a:t>
              </a:r>
              <a:endParaRPr lang="es-MX" sz="8000" b="1" dirty="0">
                <a:solidFill>
                  <a:srgbClr val="00562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5530001" y="1629932"/>
              <a:ext cx="334097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80B764"/>
                  </a:solidFill>
                  <a:latin typeface="Century Gothic" panose="020B0502020202020204" pitchFamily="34" charset="0"/>
                </a:rPr>
                <a:t>17.247</a:t>
              </a:r>
              <a:endParaRPr lang="es-MX" sz="8000" b="1" dirty="0">
                <a:solidFill>
                  <a:srgbClr val="80B764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811" y="1302139"/>
            <a:ext cx="2224219" cy="395065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136143" y="2972756"/>
            <a:ext cx="403574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200" dirty="0" smtClean="0">
                <a:latin typeface="Century Gothic" panose="020B0502020202020204" pitchFamily="34" charset="0"/>
              </a:rPr>
              <a:t>atenciones en la modalidad de </a:t>
            </a:r>
            <a:r>
              <a:rPr lang="es-MX" sz="2200" dirty="0" err="1" smtClean="0">
                <a:latin typeface="Century Gothic" panose="020B0502020202020204" pitchFamily="34" charset="0"/>
              </a:rPr>
              <a:t>teleorientación</a:t>
            </a:r>
            <a:r>
              <a:rPr lang="es-MX" sz="2200" dirty="0" smtClean="0">
                <a:latin typeface="Century Gothic" panose="020B0502020202020204" pitchFamily="34" charset="0"/>
              </a:rPr>
              <a:t>, durante</a:t>
            </a:r>
          </a:p>
          <a:p>
            <a:pPr lvl="0"/>
            <a:r>
              <a:rPr lang="es-MX" sz="2200" dirty="0" smtClean="0">
                <a:latin typeface="Century Gothic" panose="020B0502020202020204" pitchFamily="34" charset="0"/>
              </a:rPr>
              <a:t>la vigencia 2022.</a:t>
            </a:r>
          </a:p>
          <a:p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049" y="1376920"/>
            <a:ext cx="5148608" cy="338297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09622" y="1907030"/>
            <a:ext cx="38551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 smtClean="0">
                <a:latin typeface="Century Gothic" panose="020B0502020202020204" pitchFamily="34" charset="0"/>
              </a:rPr>
              <a:t>Caracterización de las</a:t>
            </a:r>
          </a:p>
          <a:p>
            <a:pPr lvl="0"/>
            <a:endParaRPr lang="es-MX" dirty="0">
              <a:latin typeface="Century Gothic" panose="020B0502020202020204" pitchFamily="34" charset="0"/>
            </a:endParaRPr>
          </a:p>
          <a:p>
            <a:pPr lvl="0"/>
            <a:endParaRPr lang="es-MX" dirty="0" smtClean="0">
              <a:latin typeface="Century Gothic" panose="020B0502020202020204" pitchFamily="34" charset="0"/>
            </a:endParaRPr>
          </a:p>
          <a:p>
            <a:pPr lvl="0"/>
            <a:endParaRPr lang="es-MX" dirty="0" smtClean="0">
              <a:latin typeface="Century Gothic" panose="020B0502020202020204" pitchFamily="34" charset="0"/>
            </a:endParaRPr>
          </a:p>
          <a:p>
            <a:pPr lvl="0"/>
            <a:r>
              <a:rPr lang="es-MX" dirty="0" smtClean="0">
                <a:latin typeface="Century Gothic" panose="020B0502020202020204" pitchFamily="34" charset="0"/>
              </a:rPr>
              <a:t> </a:t>
            </a:r>
          </a:p>
          <a:p>
            <a:pPr lvl="0"/>
            <a:r>
              <a:rPr lang="es-MX" dirty="0" smtClean="0">
                <a:latin typeface="Century Gothic" panose="020B0502020202020204" pitchFamily="34" charset="0"/>
              </a:rPr>
              <a:t>identificando la situación de las diferentes zonas de influencia de las Unidades Prestadoras de Servicios de Salud frente a los determinantes sociales en salud.</a:t>
            </a:r>
          </a:p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309622" y="2215160"/>
            <a:ext cx="3663315" cy="1137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>
                <a:solidFill>
                  <a:srgbClr val="80B764"/>
                </a:solidFill>
                <a:latin typeface="Century Gothic" panose="020B0502020202020204" pitchFamily="34" charset="0"/>
              </a:rPr>
              <a:t>10 </a:t>
            </a:r>
            <a:r>
              <a:rPr lang="es-MX" sz="40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Unidades</a:t>
            </a:r>
          </a:p>
          <a:p>
            <a:r>
              <a:rPr lang="es-MX" sz="28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Población Territorio</a:t>
            </a:r>
            <a:r>
              <a:rPr lang="es-MX" sz="2800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, </a:t>
            </a:r>
            <a:endParaRPr lang="es-MX" sz="2800" dirty="0">
              <a:solidFill>
                <a:srgbClr val="80B76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433" y="1344058"/>
            <a:ext cx="2088405" cy="405309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305824" y="1739680"/>
            <a:ext cx="3526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manifestaciones de los usuarios recibidas a través de los diferentes canales institucionales y donde se observa un incremento del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05824" y="3300271"/>
            <a:ext cx="45363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en el número de reconocimientos.</a:t>
            </a:r>
          </a:p>
          <a:p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9672521" y="2689860"/>
            <a:ext cx="1343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79% </a:t>
            </a:r>
            <a:endParaRPr lang="es-MX" sz="4000" b="1" dirty="0">
              <a:solidFill>
                <a:srgbClr val="80B76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023377" y="1639033"/>
            <a:ext cx="2566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7200" b="1" dirty="0" smtClean="0">
                <a:solidFill>
                  <a:srgbClr val="005626"/>
                </a:solidFill>
                <a:latin typeface="Century Gothic" panose="020B0502020202020204" pitchFamily="34" charset="0"/>
              </a:rPr>
              <a:t>8.511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1979253" y="1590107"/>
            <a:ext cx="2566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72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8.511</a:t>
            </a:r>
            <a:r>
              <a:rPr lang="es-MX" dirty="0" smtClean="0">
                <a:solidFill>
                  <a:srgbClr val="80B764"/>
                </a:solidFill>
              </a:rPr>
              <a:t> </a:t>
            </a:r>
            <a:endParaRPr lang="es-MX" dirty="0">
              <a:solidFill>
                <a:srgbClr val="80B76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490" y="1216882"/>
            <a:ext cx="8026843" cy="26037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666500" y="3820043"/>
            <a:ext cx="9455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2400" b="1" dirty="0">
                <a:solidFill>
                  <a:srgbClr val="00562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del Modelo de Prestación de Servicios de Salud</a:t>
            </a:r>
            <a:endParaRPr lang="es-MX" sz="2400" dirty="0">
              <a:solidFill>
                <a:srgbClr val="005626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378" y="1726296"/>
            <a:ext cx="2306301" cy="208852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359314" y="172629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 smtClean="0">
                <a:latin typeface="Century Gothic" panose="020B0502020202020204" pitchFamily="34" charset="0"/>
              </a:rPr>
              <a:t>Promedio de satisfacción global de</a:t>
            </a:r>
          </a:p>
          <a:p>
            <a:r>
              <a:rPr lang="es-MX" sz="2000" dirty="0" smtClean="0">
                <a:latin typeface="Century Gothic" panose="020B0502020202020204" pitchFamily="34" charset="0"/>
              </a:rPr>
              <a:t>los usuarios durante 2022 del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43343" y="2434182"/>
            <a:ext cx="25010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8000" b="1" dirty="0" smtClean="0">
                <a:solidFill>
                  <a:srgbClr val="005626"/>
                </a:solidFill>
                <a:latin typeface="Century Gothic" panose="020B0502020202020204" pitchFamily="34" charset="0"/>
              </a:rPr>
              <a:t>95% </a:t>
            </a:r>
            <a:endParaRPr lang="es-MX" sz="8000" b="1" dirty="0">
              <a:solidFill>
                <a:srgbClr val="005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35569" y="3914225"/>
            <a:ext cx="72346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Century Gothic" panose="020B0502020202020204" pitchFamily="34" charset="0"/>
              </a:rPr>
              <a:t>por la prestación  de los servicios en la red hospitalaria.</a:t>
            </a:r>
          </a:p>
          <a:p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3695517" y="2402349"/>
            <a:ext cx="25010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80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95% </a:t>
            </a:r>
            <a:endParaRPr lang="es-MX" sz="8000" b="1" dirty="0">
              <a:solidFill>
                <a:srgbClr val="80B764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662" y="2756662"/>
            <a:ext cx="3720920" cy="27548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911683" y="2286363"/>
            <a:ext cx="3312160" cy="132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8000" b="1" dirty="0" smtClean="0">
                <a:solidFill>
                  <a:srgbClr val="005626"/>
                </a:solidFill>
                <a:latin typeface="Century Gothic" panose="020B0502020202020204" pitchFamily="34" charset="0"/>
              </a:rPr>
              <a:t>$2.773</a:t>
            </a:r>
            <a:endParaRPr lang="es-MX" sz="8000" b="1" dirty="0">
              <a:solidFill>
                <a:srgbClr val="005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911475" y="1012825"/>
            <a:ext cx="724281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Para el fortalecimiento de la empresa como centro de práctica se obtuvieron valores de contraprestación, por parte de las instituciones educativas y de formación profesional, por un monto de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43907" y="4969307"/>
            <a:ext cx="298069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buClrTx/>
              <a:buSzTx/>
              <a:buFontTx/>
            </a:pPr>
            <a:r>
              <a:rPr lang="es-MX" sz="2000" dirty="0" smtClean="0">
                <a:latin typeface="Century Gothic" panose="020B0502020202020204" pitchFamily="34" charset="0"/>
              </a:rPr>
              <a:t>estudiantes por la ESE.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875428" y="3798027"/>
            <a:ext cx="27671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8000" b="1" dirty="0" smtClean="0">
                <a:solidFill>
                  <a:srgbClr val="005626"/>
                </a:solidFill>
                <a:latin typeface="Century Gothic" panose="020B0502020202020204" pitchFamily="34" charset="0"/>
              </a:rPr>
              <a:t>5.465</a:t>
            </a:r>
            <a:endParaRPr lang="es-MX" sz="8000" b="1" dirty="0">
              <a:solidFill>
                <a:srgbClr val="005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207562" y="2981522"/>
            <a:ext cx="129921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 smtClean="0">
                <a:latin typeface="Century Gothic" panose="020B0502020202020204" pitchFamily="34" charset="0"/>
              </a:rPr>
              <a:t>millones, 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895353" y="2239249"/>
            <a:ext cx="3312160" cy="132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80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$2.773</a:t>
            </a:r>
            <a:endParaRPr lang="es-MX" sz="8000" b="1" dirty="0">
              <a:solidFill>
                <a:srgbClr val="80B7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844006" y="3798246"/>
            <a:ext cx="27671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80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5.465</a:t>
            </a:r>
            <a:endParaRPr lang="es-MX" sz="8000" b="1" dirty="0">
              <a:solidFill>
                <a:srgbClr val="80B764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904942" y="353851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con la rotación 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295" y="1543840"/>
            <a:ext cx="2949759" cy="37069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91715" y="1285875"/>
            <a:ext cx="54375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Se obtuvo el primer lugar en la categoría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91473" y="2388430"/>
            <a:ext cx="4293096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 smtClean="0">
                <a:latin typeface="Century Gothic" panose="020B0502020202020204" pitchFamily="34" charset="0"/>
              </a:rPr>
              <a:t>con los mejores resultados de la gestión del riesgo cardiovascular, en las personas con </a:t>
            </a:r>
            <a:r>
              <a:rPr lang="es-MX" b="1" dirty="0" smtClean="0">
                <a:latin typeface="Century Gothic" panose="020B0502020202020204" pitchFamily="34" charset="0"/>
              </a:rPr>
              <a:t>hipertensión arterial (HTA) o diabetes mellitus (DM)</a:t>
            </a:r>
            <a:r>
              <a:rPr lang="es-MX" dirty="0" smtClean="0">
                <a:latin typeface="Century Gothic" panose="020B0502020202020204" pitchFamily="34" charset="0"/>
              </a:rPr>
              <a:t>, de acuerdo con el ranking de mejores resultados de gestión del riesgo en las personas con enfermedades de alto costo entre la totalidad de IPS grandes del país que reportan a la Cuenta de Alto Costo.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91473" y="1543840"/>
            <a:ext cx="37721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54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IPS grande</a:t>
            </a:r>
            <a:endParaRPr lang="es-MX" sz="5400" b="1" dirty="0">
              <a:solidFill>
                <a:srgbClr val="80B764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9022" y="3929952"/>
            <a:ext cx="8879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err="1" smtClean="0">
                <a:solidFill>
                  <a:srgbClr val="005626"/>
                </a:solidFill>
                <a:latin typeface="Century Gothic" panose="020B0502020202020204" pitchFamily="34" charset="0"/>
              </a:rPr>
              <a:t>Metrosalud</a:t>
            </a:r>
            <a:r>
              <a:rPr lang="es-MX" sz="2400" b="1" dirty="0" smtClean="0">
                <a:solidFill>
                  <a:srgbClr val="005626"/>
                </a:solidFill>
                <a:latin typeface="Century Gothic" panose="020B0502020202020204" pitchFamily="34" charset="0"/>
              </a:rPr>
              <a:t> transparente, clara, inteligente e innovadora</a:t>
            </a:r>
            <a:endParaRPr lang="es-MX" sz="2400" dirty="0">
              <a:solidFill>
                <a:srgbClr val="00562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502" y="1143295"/>
            <a:ext cx="8274169" cy="2684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485" y="2244441"/>
            <a:ext cx="5116292" cy="366787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76401" y="1218490"/>
            <a:ext cx="5540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400" dirty="0" smtClean="0">
                <a:latin typeface="Century Gothic" panose="020B0502020202020204" pitchFamily="34" charset="0"/>
              </a:rPr>
              <a:t>Fortalecimiento de la infraestructura hospitalaria por valor de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76401" y="3015083"/>
            <a:ext cx="5238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dirty="0" smtClean="0">
                <a:latin typeface="Century Gothic" panose="020B0502020202020204" pitchFamily="34" charset="0"/>
              </a:rPr>
              <a:t>con recursos de vigencias futuras.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944033" y="1858040"/>
            <a:ext cx="3913488" cy="1363415"/>
            <a:chOff x="5530001" y="1629932"/>
            <a:chExt cx="3913488" cy="1363415"/>
          </a:xfrm>
        </p:grpSpPr>
        <p:sp>
          <p:nvSpPr>
            <p:cNvPr id="10" name="CuadroTexto 9"/>
            <p:cNvSpPr txBox="1"/>
            <p:nvPr/>
          </p:nvSpPr>
          <p:spPr>
            <a:xfrm>
              <a:off x="5562369" y="1671277"/>
              <a:ext cx="3881120" cy="1322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005626"/>
                  </a:solidFill>
                  <a:latin typeface="Century Gothic" panose="020B0502020202020204" pitchFamily="34" charset="0"/>
                </a:rPr>
                <a:t>$83.800</a:t>
              </a:r>
              <a:endParaRPr lang="es-MX" sz="8000" b="1" dirty="0">
                <a:solidFill>
                  <a:srgbClr val="00562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5530001" y="1629932"/>
              <a:ext cx="3881120" cy="1322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80B764"/>
                  </a:solidFill>
                  <a:latin typeface="Century Gothic" panose="020B0502020202020204" pitchFamily="34" charset="0"/>
                </a:rPr>
                <a:t>$83.800</a:t>
              </a:r>
              <a:endParaRPr lang="es-MX" sz="8000" b="1" dirty="0">
                <a:solidFill>
                  <a:srgbClr val="80B76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5824745" y="2553121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>
                <a:latin typeface="Century Gothic" panose="020B0502020202020204" pitchFamily="34" charset="0"/>
              </a:rPr>
              <a:t>millones</a:t>
            </a:r>
            <a:endParaRPr lang="es-MX" sz="2400" dirty="0"/>
          </a:p>
        </p:txBody>
      </p:sp>
      <p:sp>
        <p:nvSpPr>
          <p:cNvPr id="4" name="Rectángulo 3"/>
          <p:cNvSpPr/>
          <p:nvPr/>
        </p:nvSpPr>
        <p:spPr>
          <a:xfrm>
            <a:off x="1021782" y="655039"/>
            <a:ext cx="102977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295">
              <a:spcAft>
                <a:spcPts val="0"/>
              </a:spcAft>
            </a:pPr>
            <a:r>
              <a:rPr lang="es-MX" b="1" dirty="0">
                <a:solidFill>
                  <a:srgbClr val="005626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Consolidación de proyectos para la gestión de recursos con fuentes externas:</a:t>
            </a:r>
            <a:endParaRPr lang="es-MX" sz="2400" b="1" dirty="0">
              <a:solidFill>
                <a:srgbClr val="005626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06575" y="1551305"/>
            <a:ext cx="441452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400" dirty="0" smtClean="0">
                <a:latin typeface="Century Gothic" panose="020B0502020202020204" pitchFamily="34" charset="0"/>
              </a:rPr>
              <a:t>Gestión de recursos para la dotación de la Unidad </a:t>
            </a:r>
            <a:r>
              <a:rPr lang="es-MX" sz="2400" b="1" dirty="0" smtClean="0">
                <a:latin typeface="Century Gothic" panose="020B0502020202020204" pitchFamily="34" charset="0"/>
              </a:rPr>
              <a:t>Hospitalaria de Buenos Aires </a:t>
            </a:r>
            <a:r>
              <a:rPr lang="es-MX" sz="2400" dirty="0" smtClean="0">
                <a:latin typeface="Century Gothic" panose="020B0502020202020204" pitchFamily="34" charset="0"/>
              </a:rPr>
              <a:t>por valor de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935" y="1649409"/>
            <a:ext cx="3203026" cy="3375278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1685495" y="2901346"/>
            <a:ext cx="3913488" cy="1363415"/>
            <a:chOff x="5530001" y="1629932"/>
            <a:chExt cx="3913488" cy="1363415"/>
          </a:xfrm>
        </p:grpSpPr>
        <p:sp>
          <p:nvSpPr>
            <p:cNvPr id="10" name="CuadroTexto 9"/>
            <p:cNvSpPr txBox="1"/>
            <p:nvPr/>
          </p:nvSpPr>
          <p:spPr>
            <a:xfrm>
              <a:off x="5562369" y="1671277"/>
              <a:ext cx="3881120" cy="1322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005626"/>
                  </a:solidFill>
                  <a:latin typeface="Century Gothic" panose="020B0502020202020204" pitchFamily="34" charset="0"/>
                </a:rPr>
                <a:t>$12.343</a:t>
              </a:r>
              <a:endParaRPr lang="es-MX" sz="8000" b="1" dirty="0">
                <a:solidFill>
                  <a:srgbClr val="00562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5530001" y="1629932"/>
              <a:ext cx="3881120" cy="1322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80B764"/>
                  </a:solidFill>
                  <a:latin typeface="Century Gothic" panose="020B0502020202020204" pitchFamily="34" charset="0"/>
                </a:rPr>
                <a:t>$12.343</a:t>
              </a:r>
              <a:endParaRPr lang="es-MX" sz="8000" b="1" dirty="0">
                <a:solidFill>
                  <a:srgbClr val="80B76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5505264" y="3629733"/>
            <a:ext cx="14376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dirty="0" smtClean="0">
                <a:latin typeface="Century Gothic" panose="020B0502020202020204" pitchFamily="34" charset="0"/>
              </a:rPr>
              <a:t>millones.</a:t>
            </a:r>
            <a:endParaRPr lang="es-MX" sz="24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02" y="2232319"/>
            <a:ext cx="6571953" cy="354828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08505" y="882650"/>
            <a:ext cx="705231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400" dirty="0" smtClean="0">
                <a:latin typeface="Century Gothic" panose="020B0502020202020204" pitchFamily="34" charset="0"/>
              </a:rPr>
              <a:t>Gestión de recursos para la ampliación de los servicios de </a:t>
            </a:r>
            <a:r>
              <a:rPr lang="es-MX" sz="2400" b="1" dirty="0" smtClean="0">
                <a:latin typeface="Century Gothic" panose="020B0502020202020204" pitchFamily="34" charset="0"/>
              </a:rPr>
              <a:t>urgencias, hospitalización y ayudas diagnósticas </a:t>
            </a:r>
            <a:r>
              <a:rPr lang="es-MX" sz="2400" dirty="0" smtClean="0">
                <a:latin typeface="Century Gothic" panose="020B0502020202020204" pitchFamily="34" charset="0"/>
              </a:rPr>
              <a:t>de la Unidad Hospitalaria de Santa Cruz, por valor de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928776" y="2256894"/>
            <a:ext cx="3913488" cy="1363415"/>
            <a:chOff x="5530001" y="1629932"/>
            <a:chExt cx="3913488" cy="1363415"/>
          </a:xfrm>
        </p:grpSpPr>
        <p:sp>
          <p:nvSpPr>
            <p:cNvPr id="10" name="CuadroTexto 9"/>
            <p:cNvSpPr txBox="1"/>
            <p:nvPr/>
          </p:nvSpPr>
          <p:spPr>
            <a:xfrm>
              <a:off x="5562369" y="1671277"/>
              <a:ext cx="3881120" cy="1322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005626"/>
                  </a:solidFill>
                  <a:latin typeface="Century Gothic" panose="020B0502020202020204" pitchFamily="34" charset="0"/>
                </a:rPr>
                <a:t>$44.513</a:t>
              </a:r>
              <a:endParaRPr lang="es-MX" sz="8000" b="1" dirty="0">
                <a:solidFill>
                  <a:srgbClr val="00562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5530001" y="1629932"/>
              <a:ext cx="3881120" cy="1322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80B764"/>
                  </a:solidFill>
                  <a:latin typeface="Century Gothic" panose="020B0502020202020204" pitchFamily="34" charset="0"/>
                </a:rPr>
                <a:t>$44.513</a:t>
              </a:r>
              <a:endParaRPr lang="es-MX" sz="8000" b="1" dirty="0">
                <a:solidFill>
                  <a:srgbClr val="80B76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5734541" y="2918613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dirty="0">
                <a:latin typeface="Century Gothic" panose="020B0502020202020204" pitchFamily="34" charset="0"/>
              </a:rPr>
              <a:t>millones.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92602" y="1275656"/>
            <a:ext cx="4400558" cy="4075908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1881151" y="1275656"/>
            <a:ext cx="6067995" cy="1364784"/>
            <a:chOff x="5530001" y="1629932"/>
            <a:chExt cx="6067995" cy="1364784"/>
          </a:xfrm>
        </p:grpSpPr>
        <p:sp>
          <p:nvSpPr>
            <p:cNvPr id="10" name="CuadroTexto 9"/>
            <p:cNvSpPr txBox="1"/>
            <p:nvPr/>
          </p:nvSpPr>
          <p:spPr>
            <a:xfrm>
              <a:off x="5562369" y="1671277"/>
              <a:ext cx="603562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005626"/>
                  </a:solidFill>
                  <a:latin typeface="Century Gothic" panose="020B0502020202020204" pitchFamily="34" charset="0"/>
                </a:rPr>
                <a:t>6 proyectos</a:t>
              </a:r>
              <a:endParaRPr lang="es-MX" sz="8000" b="1" dirty="0">
                <a:solidFill>
                  <a:srgbClr val="00562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5530001" y="1629932"/>
              <a:ext cx="603562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80B764"/>
                  </a:solidFill>
                  <a:latin typeface="Century Gothic" panose="020B0502020202020204" pitchFamily="34" charset="0"/>
                </a:rPr>
                <a:t>6 proyectos</a:t>
              </a:r>
              <a:endParaRPr lang="es-MX" sz="8000" b="1" dirty="0">
                <a:solidFill>
                  <a:srgbClr val="80B76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>
            <a:off x="2030297" y="2640440"/>
            <a:ext cx="3111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dirty="0"/>
              <a:t>de investigación clínica.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030297" y="1065496"/>
            <a:ext cx="6496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400" dirty="0" smtClean="0">
                <a:latin typeface="Century Gothic" panose="020B0502020202020204" pitchFamily="34" charset="0"/>
              </a:rPr>
              <a:t>Desarrollo de</a:t>
            </a:r>
            <a:endParaRPr lang="es-MX" sz="24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195" y="1309390"/>
            <a:ext cx="8796816" cy="285356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64689" y="4104535"/>
            <a:ext cx="63982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400" b="1" kern="100" dirty="0">
                <a:solidFill>
                  <a:srgbClr val="005626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Desarrollo y Bienestar del Talento Humano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067" y="1036042"/>
            <a:ext cx="4129134" cy="438514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702180" y="1310700"/>
            <a:ext cx="2281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Creación de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02180" y="2721419"/>
            <a:ext cx="4644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para fortalecer la planta definitiva de </a:t>
            </a:r>
            <a:r>
              <a:rPr lang="es-MX" sz="2000" dirty="0" err="1" smtClean="0">
                <a:latin typeface="Century Gothic" panose="020B0502020202020204" pitchFamily="34" charset="0"/>
              </a:rPr>
              <a:t>Metrosalud</a:t>
            </a:r>
            <a:r>
              <a:rPr lang="es-MX" sz="2000" dirty="0" smtClean="0">
                <a:latin typeface="Century Gothic" panose="020B0502020202020204" pitchFamily="34" charset="0"/>
              </a:rPr>
              <a:t> y reforzar la atención a la ciudadanía. 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634877" y="1544326"/>
            <a:ext cx="1938659" cy="1364784"/>
            <a:chOff x="5530001" y="1629932"/>
            <a:chExt cx="1938659" cy="1364784"/>
          </a:xfrm>
        </p:grpSpPr>
        <p:sp>
          <p:nvSpPr>
            <p:cNvPr id="7" name="CuadroTexto 6"/>
            <p:cNvSpPr txBox="1"/>
            <p:nvPr/>
          </p:nvSpPr>
          <p:spPr>
            <a:xfrm>
              <a:off x="5562369" y="1671277"/>
              <a:ext cx="19062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005626"/>
                  </a:solidFill>
                  <a:latin typeface="Century Gothic" panose="020B0502020202020204" pitchFamily="34" charset="0"/>
                </a:rPr>
                <a:t>398</a:t>
              </a:r>
              <a:endParaRPr lang="es-MX" sz="8000" b="1" dirty="0">
                <a:solidFill>
                  <a:srgbClr val="00562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5530001" y="1629932"/>
              <a:ext cx="19062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80B764"/>
                  </a:solidFill>
                  <a:latin typeface="Century Gothic" panose="020B0502020202020204" pitchFamily="34" charset="0"/>
                </a:rPr>
                <a:t>398</a:t>
              </a:r>
              <a:endParaRPr lang="es-MX" sz="8000" b="1" dirty="0">
                <a:solidFill>
                  <a:srgbClr val="80B76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Rectángulo 8"/>
          <p:cNvSpPr/>
          <p:nvPr/>
        </p:nvSpPr>
        <p:spPr>
          <a:xfrm>
            <a:off x="4573536" y="2226718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cargos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66742" y="3831333"/>
            <a:ext cx="4222115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para los procesos asistenciales y </a:t>
            </a:r>
          </a:p>
          <a:p>
            <a:pPr lvl="0"/>
            <a:endParaRPr lang="es-MX" sz="2000" dirty="0" smtClean="0">
              <a:latin typeface="Century Gothic" panose="020B0502020202020204" pitchFamily="34" charset="0"/>
            </a:endParaRPr>
          </a:p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para el área administrativa.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36853" y="3655358"/>
            <a:ext cx="1343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80% </a:t>
            </a:r>
            <a:endParaRPr lang="es-MX" sz="4000" b="1" dirty="0">
              <a:solidFill>
                <a:srgbClr val="80B764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155666" y="4236129"/>
            <a:ext cx="133096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20% </a:t>
            </a:r>
            <a:endParaRPr lang="es-MX" sz="4000" b="1" dirty="0">
              <a:solidFill>
                <a:srgbClr val="80B76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17561" y="715158"/>
            <a:ext cx="4957954" cy="4432746"/>
          </a:xfrm>
          <a:prstGeom prst="rect">
            <a:avLst/>
          </a:prstGeom>
        </p:spPr>
      </p:pic>
      <p:sp>
        <p:nvSpPr>
          <p:cNvPr id="7" name="CuadroTexto 1"/>
          <p:cNvSpPr txBox="1"/>
          <p:nvPr/>
        </p:nvSpPr>
        <p:spPr>
          <a:xfrm>
            <a:off x="1597574" y="2931531"/>
            <a:ext cx="5800036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personas </a:t>
            </a:r>
            <a:r>
              <a:rPr lang="es-MX" sz="2000" dirty="0">
                <a:latin typeface="Century Gothic" panose="020B0502020202020204" pitchFamily="34" charset="0"/>
              </a:rPr>
              <a:t>participaron en los diálogos de saberes, así como en actividades de </a:t>
            </a:r>
            <a:r>
              <a:rPr lang="es-MX" sz="2000" b="1" dirty="0" smtClean="0">
                <a:latin typeface="Century Gothic" panose="020B0502020202020204" pitchFamily="34" charset="0"/>
              </a:rPr>
              <a:t>Información, Educación </a:t>
            </a:r>
            <a:r>
              <a:rPr lang="es-MX" sz="2000" b="1" dirty="0">
                <a:latin typeface="Century Gothic" panose="020B0502020202020204" pitchFamily="34" charset="0"/>
              </a:rPr>
              <a:t>y Comunicación  </a:t>
            </a:r>
            <a:r>
              <a:rPr lang="es-MX" sz="2000" dirty="0">
                <a:latin typeface="Century Gothic" panose="020B0502020202020204" pitchFamily="34" charset="0"/>
              </a:rPr>
              <a:t>donde se desarrollaron temas como </a:t>
            </a:r>
            <a:r>
              <a:rPr lang="es-MX" sz="2000" b="1" dirty="0">
                <a:latin typeface="Century Gothic" panose="020B0502020202020204" pitchFamily="34" charset="0"/>
              </a:rPr>
              <a:t>salud bucal, alimentación </a:t>
            </a:r>
            <a:r>
              <a:rPr lang="es-MX" sz="2000" b="1" dirty="0" smtClean="0">
                <a:latin typeface="Century Gothic" panose="020B0502020202020204" pitchFamily="34" charset="0"/>
              </a:rPr>
              <a:t>saludable,</a:t>
            </a:r>
          </a:p>
          <a:p>
            <a:pPr lvl="0"/>
            <a:r>
              <a:rPr lang="es-MX" sz="2000" b="1" dirty="0" smtClean="0">
                <a:latin typeface="Century Gothic" panose="020B0502020202020204" pitchFamily="34" charset="0"/>
              </a:rPr>
              <a:t>lactancia </a:t>
            </a:r>
            <a:r>
              <a:rPr lang="es-MX" sz="2000" b="1" dirty="0">
                <a:latin typeface="Century Gothic" panose="020B0502020202020204" pitchFamily="34" charset="0"/>
              </a:rPr>
              <a:t>materna y sexualidad responsable</a:t>
            </a:r>
            <a:r>
              <a:rPr lang="es-MX" sz="2000" dirty="0">
                <a:latin typeface="Century Gothic" panose="020B0502020202020204" pitchFamily="34" charset="0"/>
              </a:rPr>
              <a:t>.</a:t>
            </a:r>
          </a:p>
          <a:p>
            <a:endParaRPr lang="es-MX" dirty="0"/>
          </a:p>
        </p:txBody>
      </p:sp>
      <p:grpSp>
        <p:nvGrpSpPr>
          <p:cNvPr id="9" name="Grupo 8"/>
          <p:cNvGrpSpPr/>
          <p:nvPr/>
        </p:nvGrpSpPr>
        <p:grpSpPr>
          <a:xfrm>
            <a:off x="1597574" y="1721366"/>
            <a:ext cx="3947222" cy="1364784"/>
            <a:chOff x="5530001" y="1629932"/>
            <a:chExt cx="3947222" cy="1364784"/>
          </a:xfrm>
        </p:grpSpPr>
        <p:sp>
          <p:nvSpPr>
            <p:cNvPr id="10" name="CuadroTexto 9"/>
            <p:cNvSpPr txBox="1"/>
            <p:nvPr/>
          </p:nvSpPr>
          <p:spPr>
            <a:xfrm>
              <a:off x="5562369" y="1671277"/>
              <a:ext cx="391485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005626"/>
                  </a:solidFill>
                  <a:latin typeface="Century Gothic" panose="020B0502020202020204" pitchFamily="34" charset="0"/>
                </a:rPr>
                <a:t>259.221</a:t>
              </a:r>
              <a:endParaRPr lang="es-MX" sz="8000" b="1" dirty="0">
                <a:solidFill>
                  <a:srgbClr val="00562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5530001" y="1629932"/>
              <a:ext cx="391485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80B764"/>
                  </a:solidFill>
                  <a:latin typeface="Century Gothic" panose="020B0502020202020204" pitchFamily="34" charset="0"/>
                </a:rPr>
                <a:t>259.221</a:t>
              </a:r>
              <a:endParaRPr lang="es-MX" sz="8000" b="1" dirty="0">
                <a:solidFill>
                  <a:srgbClr val="80B764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516" y="777325"/>
            <a:ext cx="5254155" cy="372567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99310" y="5030470"/>
            <a:ext cx="751840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servidores beneficiados en cumplimiento del</a:t>
            </a:r>
          </a:p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Plan Institucional de Capacitación PIC 2022.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066934" y="457801"/>
            <a:ext cx="1364784" cy="1364784"/>
            <a:chOff x="5530001" y="1629932"/>
            <a:chExt cx="1364784" cy="1364784"/>
          </a:xfrm>
        </p:grpSpPr>
        <p:sp>
          <p:nvSpPr>
            <p:cNvPr id="7" name="CuadroTexto 6"/>
            <p:cNvSpPr txBox="1"/>
            <p:nvPr/>
          </p:nvSpPr>
          <p:spPr>
            <a:xfrm>
              <a:off x="5562369" y="1671277"/>
              <a:ext cx="133241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005626"/>
                  </a:solidFill>
                  <a:latin typeface="Century Gothic" panose="020B0502020202020204" pitchFamily="34" charset="0"/>
                </a:rPr>
                <a:t>66</a:t>
              </a:r>
              <a:endParaRPr lang="es-MX" sz="8000" b="1" dirty="0">
                <a:solidFill>
                  <a:srgbClr val="00562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5530001" y="1629932"/>
              <a:ext cx="133241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80B764"/>
                  </a:solidFill>
                  <a:latin typeface="Century Gothic" panose="020B0502020202020204" pitchFamily="34" charset="0"/>
                </a:rPr>
                <a:t>66</a:t>
              </a:r>
              <a:endParaRPr lang="es-MX" sz="8000" b="1" dirty="0">
                <a:solidFill>
                  <a:srgbClr val="80B76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2031208" y="1563392"/>
            <a:ext cx="326326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 smtClean="0">
                <a:latin typeface="Century Gothic" panose="020B0502020202020204" pitchFamily="34" charset="0"/>
              </a:rPr>
              <a:t>actividades de</a:t>
            </a:r>
          </a:p>
          <a:p>
            <a:r>
              <a:rPr lang="es-MX" sz="2000" dirty="0" smtClean="0">
                <a:latin typeface="Century Gothic" panose="020B0502020202020204" pitchFamily="34" charset="0"/>
              </a:rPr>
              <a:t>capacitación realizadas,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946321" y="2278232"/>
            <a:ext cx="3373347" cy="1364784"/>
            <a:chOff x="5530001" y="1629932"/>
            <a:chExt cx="3373347" cy="1364784"/>
          </a:xfrm>
        </p:grpSpPr>
        <p:sp>
          <p:nvSpPr>
            <p:cNvPr id="15" name="CuadroTexto 14"/>
            <p:cNvSpPr txBox="1"/>
            <p:nvPr/>
          </p:nvSpPr>
          <p:spPr>
            <a:xfrm>
              <a:off x="5562369" y="1671277"/>
              <a:ext cx="334097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005626"/>
                  </a:solidFill>
                  <a:latin typeface="Century Gothic" panose="020B0502020202020204" pitchFamily="34" charset="0"/>
                </a:rPr>
                <a:t>57.152</a:t>
              </a:r>
              <a:endParaRPr lang="es-MX" sz="8000" b="1" dirty="0">
                <a:solidFill>
                  <a:srgbClr val="00562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5530001" y="1629932"/>
              <a:ext cx="334097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80B764"/>
                  </a:solidFill>
                  <a:latin typeface="Century Gothic" panose="020B0502020202020204" pitchFamily="34" charset="0"/>
                </a:rPr>
                <a:t>57.152</a:t>
              </a:r>
              <a:endParaRPr lang="es-MX" sz="8000" b="1" dirty="0">
                <a:solidFill>
                  <a:srgbClr val="80B76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2031374" y="3493131"/>
            <a:ext cx="223456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 smtClean="0">
                <a:latin typeface="Century Gothic" panose="020B0502020202020204" pitchFamily="34" charset="0"/>
              </a:rPr>
              <a:t>horas invertidas, 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946321" y="3879901"/>
            <a:ext cx="2799472" cy="1364784"/>
            <a:chOff x="5530001" y="1629932"/>
            <a:chExt cx="2799472" cy="1364784"/>
          </a:xfrm>
        </p:grpSpPr>
        <p:sp>
          <p:nvSpPr>
            <p:cNvPr id="19" name="CuadroTexto 18"/>
            <p:cNvSpPr txBox="1"/>
            <p:nvPr/>
          </p:nvSpPr>
          <p:spPr>
            <a:xfrm>
              <a:off x="5562369" y="1671277"/>
              <a:ext cx="276710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005626"/>
                  </a:solidFill>
                  <a:latin typeface="Century Gothic" panose="020B0502020202020204" pitchFamily="34" charset="0"/>
                </a:rPr>
                <a:t>1.625</a:t>
              </a:r>
              <a:endParaRPr lang="es-MX" sz="8000" b="1" dirty="0">
                <a:solidFill>
                  <a:srgbClr val="00562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5530001" y="1629932"/>
              <a:ext cx="276710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80B764"/>
                  </a:solidFill>
                  <a:latin typeface="Century Gothic" panose="020B0502020202020204" pitchFamily="34" charset="0"/>
                </a:rPr>
                <a:t>1.625</a:t>
              </a:r>
              <a:endParaRPr lang="es-MX" sz="8000" b="1" dirty="0">
                <a:solidFill>
                  <a:srgbClr val="80B764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159" y="1672611"/>
            <a:ext cx="3963149" cy="3433396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2077085" y="3035935"/>
            <a:ext cx="704151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400" dirty="0" smtClean="0">
                <a:latin typeface="Century Gothic" panose="020B0502020202020204" pitchFamily="34" charset="0"/>
              </a:rPr>
              <a:t>invertidos en programas de</a:t>
            </a:r>
          </a:p>
          <a:p>
            <a:pPr lvl="0"/>
            <a:r>
              <a:rPr lang="es-MX" sz="2400" dirty="0" smtClean="0">
                <a:latin typeface="Century Gothic" panose="020B0502020202020204" pitchFamily="34" charset="0"/>
              </a:rPr>
              <a:t>bienestar, desarrollo integral y</a:t>
            </a:r>
          </a:p>
          <a:p>
            <a:pPr lvl="0"/>
            <a:r>
              <a:rPr lang="es-MX" sz="2400" dirty="0" smtClean="0">
                <a:latin typeface="Century Gothic" panose="020B0502020202020204" pitchFamily="34" charset="0"/>
              </a:rPr>
              <a:t>calidad de vida a los servidores.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1753099" y="1672592"/>
            <a:ext cx="6473808" cy="1363415"/>
            <a:chOff x="5530001" y="1629932"/>
            <a:chExt cx="6473808" cy="1363415"/>
          </a:xfrm>
        </p:grpSpPr>
        <p:sp>
          <p:nvSpPr>
            <p:cNvPr id="23" name="CuadroTexto 22"/>
            <p:cNvSpPr txBox="1"/>
            <p:nvPr/>
          </p:nvSpPr>
          <p:spPr>
            <a:xfrm>
              <a:off x="5562369" y="1671277"/>
              <a:ext cx="6441440" cy="1322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005626"/>
                  </a:solidFill>
                  <a:latin typeface="Century Gothic" panose="020B0502020202020204" pitchFamily="34" charset="0"/>
                </a:rPr>
                <a:t>$465.617.272</a:t>
              </a:r>
              <a:endParaRPr lang="es-MX" sz="8000" b="1" dirty="0">
                <a:solidFill>
                  <a:srgbClr val="00562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5530001" y="1629932"/>
              <a:ext cx="6441440" cy="1322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80B764"/>
                  </a:solidFill>
                  <a:latin typeface="Century Gothic" panose="020B0502020202020204" pitchFamily="34" charset="0"/>
                </a:rPr>
                <a:t>$465.617.272</a:t>
              </a:r>
              <a:endParaRPr lang="es-MX" sz="8000" b="1" dirty="0">
                <a:solidFill>
                  <a:srgbClr val="80B764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332" y="1386220"/>
            <a:ext cx="3317353" cy="3558695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782085" y="1272392"/>
            <a:ext cx="36949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dirty="0" smtClean="0">
                <a:latin typeface="Century Gothic" panose="020B0502020202020204" pitchFamily="34" charset="0"/>
              </a:rPr>
              <a:t>Intervención de riesgos priorizados en </a:t>
            </a:r>
            <a:r>
              <a:rPr lang="es-MX" sz="22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seguridad y salud en el trabajo</a:t>
            </a:r>
            <a:r>
              <a:rPr lang="es-MX" sz="2200" dirty="0" smtClean="0">
                <a:latin typeface="Century Gothic" panose="020B0502020202020204" pitchFamily="34" charset="0"/>
              </a:rPr>
              <a:t>, con la consolidación de: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782085" y="2930195"/>
            <a:ext cx="5076825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2000" dirty="0" smtClean="0">
                <a:latin typeface="Century Gothic" panose="020B0502020202020204" pitchFamily="34" charset="0"/>
              </a:rPr>
              <a:t>Programa de vigilancia epidemiológica para el ausentismo laboral (Reubicación, readaptación, rehabilitación y reintegro laboral).</a:t>
            </a:r>
          </a:p>
          <a:p>
            <a:pPr lvl="1"/>
            <a:endParaRPr lang="es-MX" sz="2000" dirty="0" smtClean="0">
              <a:latin typeface="Century Gothic" panose="020B0502020202020204" pitchFamily="34" charset="0"/>
            </a:endParaRPr>
          </a:p>
          <a:p>
            <a:pPr lvl="1"/>
            <a:r>
              <a:rPr lang="es-MX" sz="2000" dirty="0" smtClean="0">
                <a:latin typeface="Century Gothic" panose="020B0502020202020204" pitchFamily="34" charset="0"/>
              </a:rPr>
              <a:t>Consolidación de mesas laborales.</a:t>
            </a:r>
            <a:endParaRPr lang="es-MX" sz="20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18" y="1487922"/>
            <a:ext cx="8567808" cy="277927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960848" y="4187309"/>
            <a:ext cx="5489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400" b="1" kern="100" dirty="0" err="1">
                <a:solidFill>
                  <a:srgbClr val="005626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Metrosalud</a:t>
            </a:r>
            <a:r>
              <a:rPr lang="es-MX" sz="2400" b="1" kern="100" dirty="0">
                <a:solidFill>
                  <a:srgbClr val="005626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 Consciente y Sostenible</a:t>
            </a:r>
            <a:endParaRPr lang="es-MX" sz="2400" b="1" kern="100" dirty="0">
              <a:solidFill>
                <a:srgbClr val="005626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481" y="1652823"/>
            <a:ext cx="7294025" cy="3586307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939583" y="2734658"/>
            <a:ext cx="487347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400" dirty="0" smtClean="0">
                <a:latin typeface="Century Gothic" panose="020B0502020202020204" pitchFamily="34" charset="0"/>
              </a:rPr>
              <a:t>millones facturados por </a:t>
            </a:r>
          </a:p>
          <a:p>
            <a:pPr lvl="0"/>
            <a:r>
              <a:rPr lang="es-MX" sz="2400" dirty="0" smtClean="0">
                <a:latin typeface="Century Gothic" panose="020B0502020202020204" pitchFamily="34" charset="0"/>
              </a:rPr>
              <a:t>venta de servicios de salud.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907198" y="1413143"/>
            <a:ext cx="4482448" cy="1363415"/>
            <a:chOff x="5530001" y="1629932"/>
            <a:chExt cx="4482448" cy="1363415"/>
          </a:xfrm>
        </p:grpSpPr>
        <p:sp>
          <p:nvSpPr>
            <p:cNvPr id="7" name="CuadroTexto 6"/>
            <p:cNvSpPr txBox="1"/>
            <p:nvPr/>
          </p:nvSpPr>
          <p:spPr>
            <a:xfrm>
              <a:off x="5562369" y="1671277"/>
              <a:ext cx="4450080" cy="1322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005626"/>
                  </a:solidFill>
                  <a:latin typeface="Century Gothic" panose="020B0502020202020204" pitchFamily="34" charset="0"/>
                </a:rPr>
                <a:t>$343.931</a:t>
              </a:r>
              <a:endParaRPr lang="es-MX" sz="8000" b="1" dirty="0">
                <a:solidFill>
                  <a:srgbClr val="00562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5530001" y="1629932"/>
              <a:ext cx="4450080" cy="1322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80B764"/>
                  </a:solidFill>
                  <a:latin typeface="Century Gothic" panose="020B0502020202020204" pitchFamily="34" charset="0"/>
                </a:rPr>
                <a:t>$343.931</a:t>
              </a:r>
              <a:endParaRPr lang="es-MX" sz="8000" b="1" dirty="0">
                <a:solidFill>
                  <a:srgbClr val="80B764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95" y="2360930"/>
            <a:ext cx="7890510" cy="3253740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748414" y="586023"/>
            <a:ext cx="5961502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200" dirty="0" smtClean="0">
                <a:latin typeface="Century Gothic" panose="020B0502020202020204" pitchFamily="34" charset="0"/>
              </a:rPr>
              <a:t>Ejecución del Plan  de Intervenciones Colectivas PIC de la administración  distrital, proyectos de la Secretaría de Salud por valor de</a:t>
            </a:r>
            <a:endParaRPr lang="es-MX" sz="2200" dirty="0">
              <a:latin typeface="Century Gothic" panose="020B0502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347026" y="1411736"/>
            <a:ext cx="4482448" cy="1363415"/>
            <a:chOff x="5530001" y="1629932"/>
            <a:chExt cx="4482448" cy="1363415"/>
          </a:xfrm>
        </p:grpSpPr>
        <p:sp>
          <p:nvSpPr>
            <p:cNvPr id="7" name="CuadroTexto 6"/>
            <p:cNvSpPr txBox="1"/>
            <p:nvPr/>
          </p:nvSpPr>
          <p:spPr>
            <a:xfrm>
              <a:off x="5562369" y="1671277"/>
              <a:ext cx="4450080" cy="1322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005626"/>
                  </a:solidFill>
                  <a:latin typeface="Century Gothic" panose="020B0502020202020204" pitchFamily="34" charset="0"/>
                </a:rPr>
                <a:t>$126.837</a:t>
              </a:r>
              <a:endParaRPr lang="es-MX" sz="8000" b="1" dirty="0">
                <a:solidFill>
                  <a:srgbClr val="00562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5530001" y="1629932"/>
              <a:ext cx="4450080" cy="1322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80B764"/>
                  </a:solidFill>
                  <a:latin typeface="Century Gothic" panose="020B0502020202020204" pitchFamily="34" charset="0"/>
                </a:rPr>
                <a:t>$126.837</a:t>
              </a:r>
              <a:endParaRPr lang="es-MX" sz="8000" b="1" dirty="0">
                <a:solidFill>
                  <a:srgbClr val="80B76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Rectángulo 3"/>
          <p:cNvSpPr/>
          <p:nvPr/>
        </p:nvSpPr>
        <p:spPr>
          <a:xfrm>
            <a:off x="8568210" y="2139605"/>
            <a:ext cx="1333500" cy="429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200" dirty="0" smtClean="0">
                <a:latin typeface="Century Gothic" panose="020B0502020202020204" pitchFamily="34" charset="0"/>
              </a:rPr>
              <a:t>millones.</a:t>
            </a:r>
            <a:endParaRPr lang="es-MX" sz="22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746" y="1856994"/>
            <a:ext cx="4412510" cy="2490236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2066925" y="1785620"/>
            <a:ext cx="452056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400" dirty="0" smtClean="0">
                <a:latin typeface="Century Gothic" panose="020B0502020202020204" pitchFamily="34" charset="0"/>
              </a:rPr>
              <a:t>Ejecución de convenios de desempeño con el </a:t>
            </a:r>
            <a:r>
              <a:rPr lang="es-MX" sz="2400" b="1" dirty="0" smtClean="0">
                <a:latin typeface="Century Gothic" panose="020B0502020202020204" pitchFamily="34" charset="0"/>
              </a:rPr>
              <a:t>Distrito de Medellín</a:t>
            </a:r>
            <a:r>
              <a:rPr lang="es-MX" sz="2400" dirty="0" smtClean="0">
                <a:latin typeface="Century Gothic" panose="020B0502020202020204" pitchFamily="34" charset="0"/>
              </a:rPr>
              <a:t> por valor de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040268" y="2863135"/>
            <a:ext cx="3907659" cy="1483996"/>
            <a:chOff x="2838565" y="2667781"/>
            <a:chExt cx="3907659" cy="1483996"/>
          </a:xfrm>
        </p:grpSpPr>
        <p:grpSp>
          <p:nvGrpSpPr>
            <p:cNvPr id="9" name="Grupo 8"/>
            <p:cNvGrpSpPr/>
            <p:nvPr/>
          </p:nvGrpSpPr>
          <p:grpSpPr>
            <a:xfrm>
              <a:off x="2865104" y="2667781"/>
              <a:ext cx="3881120" cy="1483996"/>
              <a:chOff x="5530001" y="1629932"/>
              <a:chExt cx="3881120" cy="1483996"/>
            </a:xfrm>
          </p:grpSpPr>
          <p:sp>
            <p:nvSpPr>
              <p:cNvPr id="10" name="CuadroTexto 9"/>
              <p:cNvSpPr txBox="1"/>
              <p:nvPr/>
            </p:nvSpPr>
            <p:spPr>
              <a:xfrm>
                <a:off x="5530001" y="1791858"/>
                <a:ext cx="3881120" cy="1322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8000" b="1" dirty="0" smtClean="0">
                    <a:solidFill>
                      <a:srgbClr val="005626"/>
                    </a:solidFill>
                    <a:latin typeface="Century Gothic" panose="020B0502020202020204" pitchFamily="34" charset="0"/>
                  </a:rPr>
                  <a:t>$34.757</a:t>
                </a:r>
                <a:endParaRPr lang="es-MX" sz="8000" b="1" dirty="0">
                  <a:solidFill>
                    <a:srgbClr val="005626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5530001" y="1629932"/>
                <a:ext cx="18473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s-MX" sz="8000" b="1" dirty="0">
                  <a:solidFill>
                    <a:srgbClr val="80B764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2" name="CuadroTexto 11"/>
            <p:cNvSpPr txBox="1"/>
            <p:nvPr/>
          </p:nvSpPr>
          <p:spPr>
            <a:xfrm>
              <a:off x="2838565" y="2788936"/>
              <a:ext cx="3881120" cy="1322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80B764"/>
                  </a:solidFill>
                  <a:latin typeface="Century Gothic" panose="020B0502020202020204" pitchFamily="34" charset="0"/>
                </a:rPr>
                <a:t>$34.757</a:t>
              </a:r>
              <a:endParaRPr lang="es-MX" sz="8000" b="1" dirty="0">
                <a:solidFill>
                  <a:srgbClr val="80B76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5747246" y="3726129"/>
            <a:ext cx="14376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dirty="0">
                <a:latin typeface="Century Gothic" panose="020B0502020202020204" pitchFamily="34" charset="0"/>
              </a:rPr>
              <a:t>millones.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31324" y="2015293"/>
            <a:ext cx="5943841" cy="3046988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2192425" y="2090096"/>
            <a:ext cx="5725677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200" dirty="0" smtClean="0">
                <a:latin typeface="Century Gothic" panose="020B0502020202020204" pitchFamily="34" charset="0"/>
              </a:rPr>
              <a:t>personas afiliadas a través del Sistema de Afiliación Transaccional,</a:t>
            </a:r>
            <a:endParaRPr lang="es-MX" sz="2200" dirty="0">
              <a:latin typeface="Century Gothic" panose="020B0502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112037" y="982101"/>
            <a:ext cx="3373347" cy="1364784"/>
            <a:chOff x="5530001" y="1629932"/>
            <a:chExt cx="3373347" cy="1364784"/>
          </a:xfrm>
        </p:grpSpPr>
        <p:sp>
          <p:nvSpPr>
            <p:cNvPr id="5" name="CuadroTexto 4"/>
            <p:cNvSpPr txBox="1"/>
            <p:nvPr/>
          </p:nvSpPr>
          <p:spPr>
            <a:xfrm>
              <a:off x="5562369" y="1671277"/>
              <a:ext cx="334097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005626"/>
                  </a:solidFill>
                  <a:latin typeface="Century Gothic" panose="020B0502020202020204" pitchFamily="34" charset="0"/>
                </a:rPr>
                <a:t>32.451</a:t>
              </a:r>
              <a:endParaRPr lang="es-MX" sz="8000" b="1" dirty="0">
                <a:solidFill>
                  <a:srgbClr val="00562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5530001" y="1629932"/>
              <a:ext cx="334097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80B764"/>
                  </a:solidFill>
                  <a:latin typeface="Century Gothic" panose="020B0502020202020204" pitchFamily="34" charset="0"/>
                </a:rPr>
                <a:t>32.451</a:t>
              </a:r>
              <a:endParaRPr lang="es-MX" sz="8000" b="1" dirty="0">
                <a:solidFill>
                  <a:srgbClr val="80B76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" name="Rectángulo 6"/>
          <p:cNvSpPr/>
          <p:nvPr/>
        </p:nvSpPr>
        <p:spPr>
          <a:xfrm>
            <a:off x="2192425" y="2805056"/>
            <a:ext cx="32929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200" dirty="0">
                <a:latin typeface="Century Gothic" panose="020B0502020202020204" pitchFamily="34" charset="0"/>
              </a:rPr>
              <a:t>fortaleciendo el proceso de afiliación de la población pobre no asegurada </a:t>
            </a:r>
            <a:r>
              <a:rPr lang="es-MX" sz="2200" b="1" dirty="0">
                <a:solidFill>
                  <a:srgbClr val="80B764"/>
                </a:solidFill>
                <a:latin typeface="Century Gothic" panose="020B0502020202020204" pitchFamily="34" charset="0"/>
              </a:rPr>
              <a:t>(PPNA) </a:t>
            </a:r>
            <a:r>
              <a:rPr lang="es-MX" sz="2200" dirty="0">
                <a:latin typeface="Century Gothic" panose="020B0502020202020204" pitchFamily="34" charset="0"/>
              </a:rPr>
              <a:t>y migrantes.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9088"/>
          <a:stretch/>
        </p:blipFill>
        <p:spPr>
          <a:xfrm>
            <a:off x="3907971" y="1791714"/>
            <a:ext cx="4430486" cy="3586259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2676617" y="1208503"/>
            <a:ext cx="7154452" cy="1323439"/>
            <a:chOff x="5507938" y="1671277"/>
            <a:chExt cx="7154452" cy="1323439"/>
          </a:xfrm>
        </p:grpSpPr>
        <p:sp>
          <p:nvSpPr>
            <p:cNvPr id="4" name="CuadroTexto 3"/>
            <p:cNvSpPr txBox="1"/>
            <p:nvPr/>
          </p:nvSpPr>
          <p:spPr>
            <a:xfrm>
              <a:off x="5562369" y="1671277"/>
              <a:ext cx="710002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005626"/>
                  </a:solidFill>
                  <a:latin typeface="Century Gothic" panose="020B0502020202020204" pitchFamily="34" charset="0"/>
                </a:rPr>
                <a:t>¿inquietudes?</a:t>
              </a:r>
              <a:endParaRPr lang="es-MX" sz="8000" b="1" dirty="0">
                <a:solidFill>
                  <a:srgbClr val="00562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5507938" y="1671277"/>
              <a:ext cx="710002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80B764"/>
                  </a:solidFill>
                  <a:latin typeface="Century Gothic" panose="020B0502020202020204" pitchFamily="34" charset="0"/>
                </a:rPr>
                <a:t>¿inquietudes?</a:t>
              </a:r>
              <a:endParaRPr lang="es-MX" sz="8000" b="1" dirty="0">
                <a:solidFill>
                  <a:srgbClr val="80B764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511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0" t="7394" r="25001" b="9337"/>
          <a:stretch/>
        </p:blipFill>
        <p:spPr>
          <a:xfrm>
            <a:off x="2933007" y="573578"/>
            <a:ext cx="6325985" cy="5710844"/>
          </a:xfrm>
          <a:prstGeom prst="rect">
            <a:avLst/>
          </a:prstGeom>
        </p:spPr>
      </p:pic>
      <p:sp>
        <p:nvSpPr>
          <p:cNvPr id="10" name="CuadroTexto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61D093F3-A9EA-43C6-AB19-F286438DDD85}"/>
              </a:ext>
            </a:extLst>
          </p:cNvPr>
          <p:cNvSpPr txBox="1"/>
          <p:nvPr/>
        </p:nvSpPr>
        <p:spPr>
          <a:xfrm>
            <a:off x="9070111" y="4149523"/>
            <a:ext cx="17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800" b="1" i="1" dirty="0">
                <a:latin typeface="Century Gothic" panose="020B0502020202020204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20899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48" y="2535381"/>
            <a:ext cx="7783515" cy="2611884"/>
          </a:xfrm>
          <a:prstGeom prst="rect">
            <a:avLst/>
          </a:prstGeom>
        </p:spPr>
      </p:pic>
      <p:sp>
        <p:nvSpPr>
          <p:cNvPr id="10" name="CuadroTexto 1"/>
          <p:cNvSpPr txBox="1"/>
          <p:nvPr/>
        </p:nvSpPr>
        <p:spPr>
          <a:xfrm>
            <a:off x="3375986" y="2686074"/>
            <a:ext cx="51349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2200" dirty="0">
                <a:latin typeface="Century Gothic" panose="020B0502020202020204" pitchFamily="34" charset="0"/>
              </a:rPr>
              <a:t>dosis de vacunas contra el </a:t>
            </a:r>
            <a:r>
              <a:rPr lang="es-MX" sz="2200" b="1" dirty="0" err="1">
                <a:latin typeface="Century Gothic" panose="020B0502020202020204" pitchFamily="34" charset="0"/>
              </a:rPr>
              <a:t>Covid</a:t>
            </a:r>
            <a:r>
              <a:rPr lang="es-MX" sz="2200" b="1" dirty="0">
                <a:latin typeface="Century Gothic" panose="020B0502020202020204" pitchFamily="34" charset="0"/>
              </a:rPr>
              <a:t> 19 </a:t>
            </a:r>
            <a:r>
              <a:rPr lang="es-MX" sz="2200" dirty="0">
                <a:latin typeface="Century Gothic" panose="020B0502020202020204" pitchFamily="34" charset="0"/>
              </a:rPr>
              <a:t>aplicadas por la ESE </a:t>
            </a:r>
            <a:r>
              <a:rPr lang="es-MX" sz="2200" dirty="0" err="1">
                <a:latin typeface="Century Gothic" panose="020B0502020202020204" pitchFamily="34" charset="0"/>
              </a:rPr>
              <a:t>Metrosalud</a:t>
            </a:r>
            <a:r>
              <a:rPr lang="es-MX" sz="2200" dirty="0">
                <a:latin typeface="Century Gothic" panose="020B0502020202020204" pitchFamily="34" charset="0"/>
              </a:rPr>
              <a:t> en su red hospitalaria y puntos masivos, desde que inició la pandemia.</a:t>
            </a:r>
          </a:p>
          <a:p>
            <a:endParaRPr lang="es-MX" dirty="0"/>
          </a:p>
        </p:txBody>
      </p:sp>
      <p:grpSp>
        <p:nvGrpSpPr>
          <p:cNvPr id="14" name="Grupo 13"/>
          <p:cNvGrpSpPr/>
          <p:nvPr/>
        </p:nvGrpSpPr>
        <p:grpSpPr>
          <a:xfrm>
            <a:off x="3004339" y="1308847"/>
            <a:ext cx="4808920" cy="1377227"/>
            <a:chOff x="2300955" y="1308847"/>
            <a:chExt cx="4808920" cy="1377227"/>
          </a:xfrm>
        </p:grpSpPr>
        <p:sp>
          <p:nvSpPr>
            <p:cNvPr id="12" name="CuadroTexto 11"/>
            <p:cNvSpPr txBox="1"/>
            <p:nvPr/>
          </p:nvSpPr>
          <p:spPr>
            <a:xfrm>
              <a:off x="2334209" y="1362635"/>
              <a:ext cx="477566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005626"/>
                  </a:solidFill>
                  <a:latin typeface="Century Gothic" panose="020B0502020202020204" pitchFamily="34" charset="0"/>
                </a:rPr>
                <a:t>2.813.149</a:t>
              </a:r>
              <a:endParaRPr lang="es-MX" sz="8000" b="1" dirty="0">
                <a:solidFill>
                  <a:srgbClr val="00562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300955" y="1308847"/>
              <a:ext cx="477566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0" b="1" dirty="0" smtClean="0">
                  <a:solidFill>
                    <a:srgbClr val="80B764"/>
                  </a:solidFill>
                  <a:latin typeface="Century Gothic" panose="020B0502020202020204" pitchFamily="34" charset="0"/>
                </a:rPr>
                <a:t>2.813.149</a:t>
              </a:r>
              <a:endParaRPr lang="es-MX" sz="8000" b="1" dirty="0">
                <a:solidFill>
                  <a:srgbClr val="80B764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207" y="2949146"/>
            <a:ext cx="1590886" cy="1525115"/>
          </a:xfrm>
          <a:prstGeom prst="rect">
            <a:avLst/>
          </a:prstGeom>
        </p:spPr>
      </p:pic>
      <p:sp>
        <p:nvSpPr>
          <p:cNvPr id="8" name="CuadroTexto 1"/>
          <p:cNvSpPr txBox="1"/>
          <p:nvPr/>
        </p:nvSpPr>
        <p:spPr>
          <a:xfrm>
            <a:off x="5871845" y="4474210"/>
            <a:ext cx="56375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2400" dirty="0">
                <a:latin typeface="Century Gothic" panose="020B0502020202020204" pitchFamily="34" charset="0"/>
              </a:rPr>
              <a:t>beneficiados con el avance en la </a:t>
            </a:r>
            <a:r>
              <a:rPr lang="es-MX" sz="2400" dirty="0" smtClean="0">
                <a:latin typeface="Century Gothic" panose="020B0502020202020204" pitchFamily="34" charset="0"/>
              </a:rPr>
              <a:t>implementación de </a:t>
            </a:r>
            <a:r>
              <a:rPr lang="es-MX" sz="2400" dirty="0">
                <a:latin typeface="Century Gothic" panose="020B0502020202020204" pitchFamily="34" charset="0"/>
              </a:rPr>
              <a:t>la Ruta Materno Perinatal (RIA).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330128" y="3110140"/>
            <a:ext cx="2767104" cy="1203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>
                <a:solidFill>
                  <a:srgbClr val="005626"/>
                </a:solidFill>
                <a:latin typeface="Century Gothic" panose="020B0502020202020204" pitchFamily="34" charset="0"/>
              </a:rPr>
              <a:t>1.444</a:t>
            </a:r>
            <a:endParaRPr lang="es-MX" sz="8000" b="1" dirty="0">
              <a:solidFill>
                <a:srgbClr val="005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446774" y="4090089"/>
            <a:ext cx="3081805" cy="755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800" b="1" dirty="0" smtClean="0">
                <a:solidFill>
                  <a:srgbClr val="567A43"/>
                </a:solidFill>
              </a:rPr>
              <a:t>personas</a:t>
            </a:r>
            <a:endParaRPr lang="es-MX" sz="4800" b="1" dirty="0">
              <a:solidFill>
                <a:srgbClr val="567A43"/>
              </a:solidFill>
            </a:endParaRPr>
          </a:p>
        </p:txBody>
      </p:sp>
      <p:sp>
        <p:nvSpPr>
          <p:cNvPr id="16" name="CuadroTexto 1"/>
          <p:cNvSpPr txBox="1"/>
          <p:nvPr/>
        </p:nvSpPr>
        <p:spPr>
          <a:xfrm>
            <a:off x="1330325" y="925830"/>
            <a:ext cx="46469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2400" dirty="0">
                <a:latin typeface="Century Gothic" panose="020B0502020202020204" pitchFamily="34" charset="0"/>
              </a:rPr>
              <a:t>Desarrollo del curso de </a:t>
            </a:r>
            <a:r>
              <a:rPr lang="es-MX" sz="2400" b="1" dirty="0">
                <a:latin typeface="Century Gothic" panose="020B0502020202020204" pitchFamily="34" charset="0"/>
              </a:rPr>
              <a:t>preparación para la maternidad y la paternidad </a:t>
            </a:r>
            <a:r>
              <a:rPr lang="es-MX" sz="2400" dirty="0">
                <a:latin typeface="Century Gothic" panose="020B0502020202020204" pitchFamily="34" charset="0"/>
              </a:rPr>
              <a:t>en las 9 Unidades Hospitalarias, con la participación de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880885" y="3076887"/>
            <a:ext cx="5006499" cy="1203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1.092 </a:t>
            </a:r>
            <a:r>
              <a:rPr lang="es-MX" sz="4000" b="1" dirty="0" smtClean="0">
                <a:solidFill>
                  <a:srgbClr val="606060"/>
                </a:solidFill>
                <a:latin typeface="Century Gothic" panose="020B0502020202020204" pitchFamily="34" charset="0"/>
              </a:rPr>
              <a:t>gestantes y</a:t>
            </a:r>
          </a:p>
          <a:p>
            <a:r>
              <a:rPr lang="es-MX" sz="40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352 </a:t>
            </a:r>
            <a:r>
              <a:rPr lang="es-MX" sz="4000" b="1" dirty="0" smtClean="0">
                <a:solidFill>
                  <a:srgbClr val="606060"/>
                </a:solidFill>
                <a:latin typeface="Century Gothic" panose="020B0502020202020204" pitchFamily="34" charset="0"/>
              </a:rPr>
              <a:t>acompañantes</a:t>
            </a:r>
            <a:endParaRPr lang="es-MX" sz="4000" b="1" dirty="0">
              <a:solidFill>
                <a:srgbClr val="606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291336" y="3077021"/>
            <a:ext cx="27671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1.444</a:t>
            </a:r>
            <a:endParaRPr lang="es-MX" sz="8000" b="1" dirty="0">
              <a:solidFill>
                <a:srgbClr val="80B764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"/>
          <p:cNvSpPr txBox="1"/>
          <p:nvPr/>
        </p:nvSpPr>
        <p:spPr>
          <a:xfrm>
            <a:off x="1022709" y="1684518"/>
            <a:ext cx="2905723" cy="344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2200" dirty="0" smtClean="0">
                <a:latin typeface="Century Gothic" panose="020B0502020202020204" pitchFamily="34" charset="0"/>
              </a:rPr>
              <a:t>Se desarrollaron acciones para fidelizar a las usuarias con experiencias significativas para la atención del parto cálido y respetado, como:</a:t>
            </a:r>
          </a:p>
          <a:p>
            <a:pPr lvl="0"/>
            <a:endParaRPr lang="es-MX" sz="2000" dirty="0"/>
          </a:p>
        </p:txBody>
      </p:sp>
      <p:grpSp>
        <p:nvGrpSpPr>
          <p:cNvPr id="6" name="Grupo 5"/>
          <p:cNvGrpSpPr/>
          <p:nvPr/>
        </p:nvGrpSpPr>
        <p:grpSpPr>
          <a:xfrm>
            <a:off x="4119937" y="989213"/>
            <a:ext cx="3319421" cy="4599929"/>
            <a:chOff x="3553057" y="1523949"/>
            <a:chExt cx="3793527" cy="551693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3057" y="1523949"/>
              <a:ext cx="3793527" cy="5516931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4213789" y="2098028"/>
              <a:ext cx="2444727" cy="2434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400" b="1" dirty="0">
                  <a:latin typeface="Century Gothic" panose="020B0502020202020204" pitchFamily="34" charset="0"/>
                </a:rPr>
                <a:t>Palabras que abrazan</a:t>
              </a:r>
              <a:r>
                <a:rPr lang="es-MX" sz="1400" dirty="0">
                  <a:latin typeface="Century Gothic" panose="020B0502020202020204" pitchFamily="34" charset="0"/>
                </a:rPr>
                <a:t>, estrategia generada desde el cuento y la narración verbal </a:t>
              </a:r>
              <a:r>
                <a:rPr lang="es-MX" sz="1400" dirty="0" smtClean="0">
                  <a:latin typeface="Century Gothic" panose="020B0502020202020204" pitchFamily="34" charset="0"/>
                  <a:sym typeface="+mn-ea"/>
                </a:rPr>
                <a:t>de </a:t>
              </a:r>
              <a:r>
                <a:rPr lang="es-MX" sz="1400" dirty="0">
                  <a:latin typeface="Century Gothic" panose="020B0502020202020204" pitchFamily="34" charset="0"/>
                  <a:sym typeface="+mn-ea"/>
                </a:rPr>
                <a:t>la maternidad en casa,</a:t>
              </a:r>
              <a:r>
                <a:rPr lang="es-MX" sz="1400" dirty="0">
                  <a:latin typeface="Century Gothic" panose="020B0502020202020204" pitchFamily="34" charset="0"/>
                </a:rPr>
                <a:t> en la que se acompañaron a las gestantes con larga estancia hospitalaria</a:t>
              </a:r>
              <a:r>
                <a:rPr lang="es-MX" sz="1400" dirty="0" smtClean="0">
                  <a:latin typeface="Century Gothic" panose="020B0502020202020204" pitchFamily="34" charset="0"/>
                </a:rPr>
                <a:t>. </a:t>
              </a:r>
              <a:endParaRPr lang="es-MX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4516099" y="4860532"/>
              <a:ext cx="1620957" cy="1631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38</a:t>
              </a:r>
              <a:endParaRPr lang="es-MX" sz="10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4789252" y="6438874"/>
              <a:ext cx="1304394" cy="4497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sesiones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7603883" y="989213"/>
            <a:ext cx="3319421" cy="4599929"/>
            <a:chOff x="7215722" y="1270576"/>
            <a:chExt cx="3533826" cy="4897044"/>
          </a:xfrm>
        </p:grpSpPr>
        <p:grpSp>
          <p:nvGrpSpPr>
            <p:cNvPr id="22" name="Grupo 21"/>
            <p:cNvGrpSpPr/>
            <p:nvPr/>
          </p:nvGrpSpPr>
          <p:grpSpPr>
            <a:xfrm>
              <a:off x="7215722" y="1270576"/>
              <a:ext cx="3533826" cy="4897044"/>
              <a:chOff x="3188747" y="1601710"/>
              <a:chExt cx="3793527" cy="5516931"/>
            </a:xfrm>
          </p:grpSpPr>
          <p:pic>
            <p:nvPicPr>
              <p:cNvPr id="23" name="Imagen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88747" y="1601710"/>
                <a:ext cx="3793527" cy="5516931"/>
              </a:xfrm>
              <a:prstGeom prst="rect">
                <a:avLst/>
              </a:prstGeom>
            </p:spPr>
          </p:pic>
          <p:sp>
            <p:nvSpPr>
              <p:cNvPr id="24" name="Rectángulo 23"/>
              <p:cNvSpPr/>
              <p:nvPr/>
            </p:nvSpPr>
            <p:spPr>
              <a:xfrm>
                <a:off x="3881290" y="2264937"/>
                <a:ext cx="2600442" cy="626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sz="1400" b="1" dirty="0" smtClean="0">
                    <a:latin typeface="Century Gothic" panose="020B0502020202020204" pitchFamily="34" charset="0"/>
                  </a:rPr>
                  <a:t>Cualificación</a:t>
                </a:r>
                <a:r>
                  <a:rPr lang="es-MX" sz="1400" dirty="0" smtClean="0">
                    <a:latin typeface="Century Gothic" panose="020B0502020202020204" pitchFamily="34" charset="0"/>
                  </a:rPr>
                  <a:t> con el Politécnico COHAN de </a:t>
                </a:r>
                <a:endParaRPr lang="es-MX" sz="1400" b="1" dirty="0">
                  <a:solidFill>
                    <a:srgbClr val="567A4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CuadroTexto 24"/>
              <p:cNvSpPr txBox="1"/>
              <p:nvPr/>
            </p:nvSpPr>
            <p:spPr>
              <a:xfrm>
                <a:off x="3881290" y="5244935"/>
                <a:ext cx="2497236" cy="936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48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NANAS</a:t>
                </a:r>
                <a:endParaRPr lang="es-MX" sz="4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7" name="CuadroTexto 26"/>
            <p:cNvSpPr txBox="1"/>
            <p:nvPr/>
          </p:nvSpPr>
          <p:spPr>
            <a:xfrm>
              <a:off x="8118671" y="2311466"/>
              <a:ext cx="1620957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0" b="1" dirty="0" smtClean="0">
                  <a:solidFill>
                    <a:srgbClr val="567A43"/>
                  </a:solidFill>
                  <a:latin typeface="Century Gothic" panose="020B0502020202020204" pitchFamily="34" charset="0"/>
                </a:rPr>
                <a:t>32</a:t>
              </a:r>
              <a:endParaRPr lang="es-MX" sz="5400" b="1" dirty="0">
                <a:solidFill>
                  <a:srgbClr val="567A4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7453106" y="5262984"/>
              <a:ext cx="3141773" cy="589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(Nacimiento Acompañado, Nacimiento Afectivo y Seguro</a:t>
              </a:r>
              <a:r>
                <a:rPr lang="es-MX" sz="1600" dirty="0" smtClean="0">
                  <a:solidFill>
                    <a:schemeClr val="bg1"/>
                  </a:solidFill>
                </a:rPr>
                <a:t>)</a:t>
              </a:r>
              <a:endParaRPr lang="es-MX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991726" y="1220362"/>
            <a:ext cx="6285038" cy="2333414"/>
          </a:xfrm>
          <a:prstGeom prst="rect">
            <a:avLst/>
          </a:prstGeom>
        </p:spPr>
      </p:pic>
      <p:sp>
        <p:nvSpPr>
          <p:cNvPr id="17" name="CuadroTexto 1"/>
          <p:cNvSpPr txBox="1"/>
          <p:nvPr/>
        </p:nvSpPr>
        <p:spPr>
          <a:xfrm>
            <a:off x="2475401" y="1802131"/>
            <a:ext cx="316984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1900" dirty="0" smtClean="0">
                <a:latin typeface="Century Gothic" panose="020B0502020202020204" pitchFamily="34" charset="0"/>
              </a:rPr>
              <a:t>Formación y certificación en convenio con el SENA, en la </a:t>
            </a:r>
            <a:r>
              <a:rPr lang="es-MX" sz="1900" b="1" dirty="0" smtClean="0">
                <a:solidFill>
                  <a:srgbClr val="293B20"/>
                </a:solidFill>
                <a:latin typeface="Century Gothic" panose="020B0502020202020204" pitchFamily="34" charset="0"/>
              </a:rPr>
              <a:t>Ruta  Modular de Pedagogía Humana en salud </a:t>
            </a:r>
            <a:r>
              <a:rPr lang="es-MX" sz="1900" dirty="0" smtClean="0">
                <a:latin typeface="Century Gothic" panose="020B0502020202020204" pitchFamily="34" charset="0"/>
              </a:rPr>
              <a:t>de</a:t>
            </a:r>
            <a:endParaRPr lang="es-MX" sz="1900" dirty="0">
              <a:latin typeface="Century Gothic" panose="020B0502020202020204" pitchFamily="34" charset="0"/>
            </a:endParaRPr>
          </a:p>
        </p:txBody>
      </p:sp>
      <p:sp>
        <p:nvSpPr>
          <p:cNvPr id="18" name="CuadroTexto 1"/>
          <p:cNvSpPr txBox="1"/>
          <p:nvPr/>
        </p:nvSpPr>
        <p:spPr>
          <a:xfrm>
            <a:off x="8512696" y="1802130"/>
            <a:ext cx="2886307" cy="1326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integrantes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los</a:t>
            </a:r>
          </a:p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semilleros </a:t>
            </a:r>
            <a:r>
              <a:rPr lang="es-MX" sz="2000" dirty="0">
                <a:latin typeface="Century Gothic" panose="020B0502020202020204" pitchFamily="34" charset="0"/>
              </a:rPr>
              <a:t>de participación social y comunitaria en salud</a:t>
            </a:r>
            <a:r>
              <a:rPr lang="es-MX" sz="2000" dirty="0"/>
              <a:t>.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5881180" y="1802130"/>
            <a:ext cx="1450504" cy="1326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40</a:t>
            </a:r>
            <a:endParaRPr lang="es-MX" sz="80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2"/>
          <a:srcRect b="7536"/>
          <a:stretch>
            <a:fillRect/>
          </a:stretch>
        </p:blipFill>
        <p:spPr>
          <a:xfrm flipV="1">
            <a:off x="2016110" y="3575406"/>
            <a:ext cx="6285038" cy="2157573"/>
          </a:xfrm>
          <a:prstGeom prst="rect">
            <a:avLst/>
          </a:prstGeom>
        </p:spPr>
      </p:pic>
      <p:sp>
        <p:nvSpPr>
          <p:cNvPr id="40" name="CuadroTexto 1"/>
          <p:cNvSpPr txBox="1"/>
          <p:nvPr/>
        </p:nvSpPr>
        <p:spPr>
          <a:xfrm>
            <a:off x="2475113" y="4143096"/>
            <a:ext cx="3385489" cy="101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2000" dirty="0">
                <a:latin typeface="Century Gothic" panose="020B0502020202020204" pitchFamily="34" charset="0"/>
              </a:rPr>
              <a:t>Formación y certificación en </a:t>
            </a:r>
            <a:r>
              <a:rPr lang="es-MX" sz="2000" b="1" dirty="0">
                <a:solidFill>
                  <a:srgbClr val="293B20"/>
                </a:solidFill>
                <a:latin typeface="Century Gothic" panose="020B0502020202020204" pitchFamily="34" charset="0"/>
              </a:rPr>
              <a:t>humanización de los servicios de salud </a:t>
            </a:r>
            <a:r>
              <a:rPr lang="es-MX" sz="2000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41" name="CuadroTexto 1"/>
          <p:cNvSpPr txBox="1"/>
          <p:nvPr/>
        </p:nvSpPr>
        <p:spPr>
          <a:xfrm>
            <a:off x="8512695" y="4143095"/>
            <a:ext cx="2886308" cy="101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2000" dirty="0" smtClean="0">
                <a:latin typeface="Century Gothic" panose="020B0502020202020204" pitchFamily="34" charset="0"/>
              </a:rPr>
              <a:t>voluntarias de participación social y comunitaria.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932821" y="3921639"/>
            <a:ext cx="1398863" cy="1326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36</a:t>
            </a:r>
            <a:endParaRPr lang="es-MX" sz="8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"/>
          <p:cNvSpPr txBox="1"/>
          <p:nvPr/>
        </p:nvSpPr>
        <p:spPr>
          <a:xfrm>
            <a:off x="1897725" y="1936613"/>
            <a:ext cx="3689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2800" b="1" dirty="0">
                <a:solidFill>
                  <a:srgbClr val="80B764"/>
                </a:solidFill>
                <a:latin typeface="Century Gothic" panose="020B0502020202020204" pitchFamily="34" charset="0"/>
              </a:rPr>
              <a:t>Atención en </a:t>
            </a:r>
            <a:r>
              <a:rPr lang="es-MX" sz="28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salud a</a:t>
            </a:r>
            <a:endParaRPr lang="es-MX" sz="2800" b="1" dirty="0">
              <a:solidFill>
                <a:srgbClr val="80B76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98015" y="2584450"/>
            <a:ext cx="78974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 smtClean="0">
                <a:latin typeface="Century Gothic" panose="020B0502020202020204" pitchFamily="34" charset="0"/>
              </a:rPr>
              <a:t>personas </a:t>
            </a:r>
            <a:r>
              <a:rPr lang="es-MX" dirty="0">
                <a:latin typeface="Century Gothic" panose="020B0502020202020204" pitchFamily="34" charset="0"/>
              </a:rPr>
              <a:t>privadas de la libertad, en el Centro de Traslado por Protección  de la Minorista, a través </a:t>
            </a:r>
            <a:r>
              <a:rPr lang="es-MX" b="1" dirty="0">
                <a:latin typeface="Century Gothic" panose="020B0502020202020204" pitchFamily="34" charset="0"/>
              </a:rPr>
              <a:t>del talento humano </a:t>
            </a:r>
            <a:r>
              <a:rPr lang="es-MX" b="1" dirty="0" smtClean="0">
                <a:latin typeface="Century Gothic" panose="020B0502020202020204" pitchFamily="34" charset="0"/>
              </a:rPr>
              <a:t>y la unidad móvil de </a:t>
            </a:r>
            <a:r>
              <a:rPr lang="es-MX" b="1" dirty="0" err="1" smtClean="0">
                <a:latin typeface="Century Gothic" panose="020B0502020202020204" pitchFamily="34" charset="0"/>
              </a:rPr>
              <a:t>Metrosalud</a:t>
            </a:r>
            <a:r>
              <a:rPr lang="es-MX" b="1" dirty="0" smtClean="0">
                <a:latin typeface="Century Gothic" panose="020B0502020202020204" pitchFamily="34" charset="0"/>
              </a:rPr>
              <a:t>.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5368692" y="1206805"/>
            <a:ext cx="4281058" cy="1644297"/>
            <a:chOff x="2290514" y="1235275"/>
            <a:chExt cx="4281058" cy="1644297"/>
          </a:xfrm>
        </p:grpSpPr>
        <p:sp>
          <p:nvSpPr>
            <p:cNvPr id="2" name="Rectángulo 1"/>
            <p:cNvSpPr/>
            <p:nvPr/>
          </p:nvSpPr>
          <p:spPr>
            <a:xfrm>
              <a:off x="2349131" y="1263745"/>
              <a:ext cx="4222441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9900" b="1" dirty="0">
                  <a:solidFill>
                    <a:srgbClr val="005626"/>
                  </a:solidFill>
                  <a:latin typeface="Century Gothic" panose="020B0502020202020204" pitchFamily="34" charset="0"/>
                </a:rPr>
                <a:t>1.888</a:t>
              </a: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2290514" y="1235275"/>
              <a:ext cx="4222441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9900" b="1" dirty="0">
                  <a:solidFill>
                    <a:srgbClr val="80B764"/>
                  </a:solidFill>
                  <a:latin typeface="Century Gothic" panose="020B0502020202020204" pitchFamily="34" charset="0"/>
                </a:rPr>
                <a:t>1.888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267" y="3317381"/>
            <a:ext cx="3301289" cy="1922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387922" y="1181548"/>
            <a:ext cx="4349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dirty="0" smtClean="0">
                <a:latin typeface="Century Gothic" panose="020B0502020202020204" pitchFamily="34" charset="0"/>
              </a:rPr>
              <a:t>actividades de atención en</a:t>
            </a:r>
          </a:p>
          <a:p>
            <a:pPr lvl="0"/>
            <a:r>
              <a:rPr lang="es-MX" sz="2400" dirty="0" smtClean="0">
                <a:latin typeface="Century Gothic" panose="020B0502020202020204" pitchFamily="34" charset="0"/>
              </a:rPr>
              <a:t>salud realizadas.</a:t>
            </a:r>
          </a:p>
        </p:txBody>
      </p:sp>
      <p:grpSp>
        <p:nvGrpSpPr>
          <p:cNvPr id="44" name="Grupo 43"/>
          <p:cNvGrpSpPr/>
          <p:nvPr/>
        </p:nvGrpSpPr>
        <p:grpSpPr>
          <a:xfrm>
            <a:off x="2254873" y="3446954"/>
            <a:ext cx="4001164" cy="1293466"/>
            <a:chOff x="2254873" y="3607727"/>
            <a:chExt cx="4001164" cy="1293466"/>
          </a:xfrm>
        </p:grpSpPr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4873" y="3607727"/>
              <a:ext cx="4001164" cy="1293466"/>
            </a:xfrm>
            <a:prstGeom prst="rect">
              <a:avLst/>
            </a:prstGeom>
          </p:spPr>
        </p:pic>
        <p:grpSp>
          <p:nvGrpSpPr>
            <p:cNvPr id="43" name="Grupo 42"/>
            <p:cNvGrpSpPr/>
            <p:nvPr/>
          </p:nvGrpSpPr>
          <p:grpSpPr>
            <a:xfrm>
              <a:off x="2416939" y="3926478"/>
              <a:ext cx="3477773" cy="583565"/>
              <a:chOff x="2416939" y="3926478"/>
              <a:chExt cx="3477773" cy="583565"/>
            </a:xfrm>
          </p:grpSpPr>
          <p:sp>
            <p:nvSpPr>
              <p:cNvPr id="28" name="Rectángulo 27"/>
              <p:cNvSpPr/>
              <p:nvPr/>
            </p:nvSpPr>
            <p:spPr>
              <a:xfrm>
                <a:off x="4547242" y="3926478"/>
                <a:ext cx="1347470" cy="583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1600" dirty="0" smtClean="0"/>
                  <a:t>Atenciones en</a:t>
                </a:r>
              </a:p>
              <a:p>
                <a:r>
                  <a:rPr lang="es-MX" sz="1600" dirty="0" smtClean="0"/>
                  <a:t>odontología</a:t>
                </a:r>
                <a:endParaRPr lang="es-MX" sz="1600" dirty="0"/>
              </a:p>
            </p:txBody>
          </p:sp>
          <p:sp>
            <p:nvSpPr>
              <p:cNvPr id="29" name="Rectángulo 28"/>
              <p:cNvSpPr/>
              <p:nvPr/>
            </p:nvSpPr>
            <p:spPr>
              <a:xfrm>
                <a:off x="2416939" y="3971765"/>
                <a:ext cx="13499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sz="2300" b="1" dirty="0" smtClean="0">
                    <a:solidFill>
                      <a:schemeClr val="bg1"/>
                    </a:solidFill>
                  </a:rPr>
                  <a:t>99.000</a:t>
                </a:r>
                <a:endParaRPr lang="es-MX" sz="23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42" name="Grupo 41"/>
          <p:cNvGrpSpPr/>
          <p:nvPr/>
        </p:nvGrpSpPr>
        <p:grpSpPr>
          <a:xfrm>
            <a:off x="2254873" y="2125746"/>
            <a:ext cx="4001164" cy="1293466"/>
            <a:chOff x="2343904" y="2112833"/>
            <a:chExt cx="4001164" cy="1293466"/>
          </a:xfrm>
        </p:grpSpPr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3904" y="2112833"/>
              <a:ext cx="4001164" cy="1293466"/>
            </a:xfrm>
            <a:prstGeom prst="rect">
              <a:avLst/>
            </a:prstGeom>
          </p:spPr>
        </p:pic>
        <p:sp>
          <p:nvSpPr>
            <p:cNvPr id="13" name="Rectángulo 12"/>
            <p:cNvSpPr/>
            <p:nvPr/>
          </p:nvSpPr>
          <p:spPr>
            <a:xfrm>
              <a:off x="4524051" y="2426260"/>
              <a:ext cx="159385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600" dirty="0" smtClean="0"/>
                <a:t>Consultas de</a:t>
              </a:r>
            </a:p>
            <a:p>
              <a:r>
                <a:rPr lang="es-MX" sz="1600" dirty="0" smtClean="0"/>
                <a:t>medicina general</a:t>
              </a:r>
              <a:endParaRPr lang="es-MX" sz="1600" dirty="0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2461006" y="2495505"/>
              <a:ext cx="13499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000" b="1" dirty="0" smtClean="0">
                  <a:solidFill>
                    <a:schemeClr val="bg1"/>
                  </a:solidFill>
                </a:rPr>
                <a:t>338.472</a:t>
              </a:r>
              <a:endParaRPr lang="es-MX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2188040" y="4740420"/>
            <a:ext cx="4133228" cy="1336160"/>
            <a:chOff x="2211840" y="5190760"/>
            <a:chExt cx="4133228" cy="1336160"/>
          </a:xfrm>
        </p:grpSpPr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1840" y="5190760"/>
              <a:ext cx="4133228" cy="1336160"/>
            </a:xfrm>
            <a:prstGeom prst="rect">
              <a:avLst/>
            </a:prstGeom>
          </p:spPr>
        </p:pic>
        <p:sp>
          <p:nvSpPr>
            <p:cNvPr id="25" name="Rectángulo 24"/>
            <p:cNvSpPr/>
            <p:nvPr/>
          </p:nvSpPr>
          <p:spPr>
            <a:xfrm>
              <a:off x="4635405" y="5501730"/>
              <a:ext cx="12513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600" dirty="0" smtClean="0"/>
                <a:t>Egresos</a:t>
              </a:r>
            </a:p>
            <a:p>
              <a:r>
                <a:rPr lang="es-MX" sz="1600" dirty="0" smtClean="0"/>
                <a:t>hospitalarios</a:t>
              </a:r>
              <a:endParaRPr lang="es-MX" sz="1600" dirty="0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2363360" y="5595660"/>
              <a:ext cx="13499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400" b="1" dirty="0" smtClean="0">
                  <a:solidFill>
                    <a:schemeClr val="bg1"/>
                  </a:solidFill>
                </a:rPr>
                <a:t>25.931</a:t>
              </a:r>
              <a:endParaRPr lang="es-MX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6373139" y="2145115"/>
            <a:ext cx="4001164" cy="1293466"/>
            <a:chOff x="6462170" y="2079603"/>
            <a:chExt cx="4001164" cy="1293466"/>
          </a:xfrm>
        </p:grpSpPr>
        <p:pic>
          <p:nvPicPr>
            <p:cNvPr id="39" name="Imagen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2170" y="2079603"/>
              <a:ext cx="4001164" cy="1293466"/>
            </a:xfrm>
            <a:prstGeom prst="rect">
              <a:avLst/>
            </a:prstGeom>
          </p:spPr>
        </p:pic>
        <p:sp>
          <p:nvSpPr>
            <p:cNvPr id="26" name="Rectángulo 25"/>
            <p:cNvSpPr/>
            <p:nvPr/>
          </p:nvSpPr>
          <p:spPr>
            <a:xfrm>
              <a:off x="8673085" y="2391421"/>
              <a:ext cx="115313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600" dirty="0" smtClean="0"/>
                <a:t>Atenciones</a:t>
              </a:r>
            </a:p>
            <a:p>
              <a:r>
                <a:rPr lang="es-MX" sz="1600" dirty="0" smtClean="0"/>
                <a:t>en urgencia</a:t>
              </a:r>
              <a:endParaRPr lang="es-MX" sz="1600" dirty="0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6590496" y="2495505"/>
              <a:ext cx="13499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000" b="1" dirty="0" smtClean="0">
                  <a:solidFill>
                    <a:schemeClr val="bg1"/>
                  </a:solidFill>
                </a:rPr>
                <a:t>146.891</a:t>
              </a:r>
              <a:endParaRPr lang="es-MX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6418103" y="3477117"/>
            <a:ext cx="4001164" cy="1293466"/>
            <a:chOff x="6462170" y="3727417"/>
            <a:chExt cx="4001164" cy="1293466"/>
          </a:xfrm>
        </p:grpSpPr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2170" y="3727417"/>
              <a:ext cx="4001164" cy="1293466"/>
            </a:xfrm>
            <a:prstGeom prst="rect">
              <a:avLst/>
            </a:prstGeom>
          </p:spPr>
        </p:pic>
        <p:sp>
          <p:nvSpPr>
            <p:cNvPr id="27" name="Rectángulo 26"/>
            <p:cNvSpPr/>
            <p:nvPr/>
          </p:nvSpPr>
          <p:spPr>
            <a:xfrm>
              <a:off x="8745188" y="4032567"/>
              <a:ext cx="10089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600" dirty="0" smtClean="0"/>
                <a:t>Cirugías</a:t>
              </a:r>
            </a:p>
            <a:p>
              <a:r>
                <a:rPr lang="es-MX" sz="1600" dirty="0" smtClean="0"/>
                <a:t>realizadas</a:t>
              </a:r>
              <a:endParaRPr lang="es-MX" sz="1600" dirty="0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6680505" y="4124900"/>
              <a:ext cx="13514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000" b="1" dirty="0" smtClean="0">
                  <a:solidFill>
                    <a:schemeClr val="bg1"/>
                  </a:solidFill>
                </a:rPr>
                <a:t>11.461</a:t>
              </a:r>
              <a:endParaRPr lang="es-MX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9" name="Rectángulo 48"/>
          <p:cNvSpPr/>
          <p:nvPr/>
        </p:nvSpPr>
        <p:spPr>
          <a:xfrm>
            <a:off x="1804629" y="755717"/>
            <a:ext cx="3825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6000" b="1" dirty="0" smtClean="0">
                <a:solidFill>
                  <a:srgbClr val="005626"/>
                </a:solidFill>
                <a:latin typeface="Century Gothic" panose="020B0502020202020204" pitchFamily="34" charset="0"/>
              </a:rPr>
              <a:t>3.459.570</a:t>
            </a:r>
            <a:endParaRPr lang="es-MX" sz="6000" b="1" dirty="0">
              <a:solidFill>
                <a:srgbClr val="005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1794581" y="707879"/>
            <a:ext cx="3825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6000" b="1" dirty="0" smtClean="0">
                <a:solidFill>
                  <a:srgbClr val="80B764"/>
                </a:solidFill>
                <a:latin typeface="Century Gothic" panose="020B0502020202020204" pitchFamily="34" charset="0"/>
              </a:rPr>
              <a:t>3.459.570</a:t>
            </a:r>
            <a:endParaRPr lang="es-MX" sz="6000" b="1" dirty="0">
              <a:solidFill>
                <a:srgbClr val="80B764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1084</Words>
  <Application>Microsoft Office PowerPoint</Application>
  <PresentationFormat>Panorámica</PresentationFormat>
  <Paragraphs>196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SimSun</vt:lpstr>
      <vt:lpstr>Arial</vt:lpstr>
      <vt:lpstr>Calibri</vt:lpstr>
      <vt:lpstr>Calibri Light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JOHN ALEJANDRO OSORIO HENAO</dc:creator>
  <cp:lastModifiedBy>JORGE HUMBERTO CUADROS MUÑOZ</cp:lastModifiedBy>
  <cp:revision>147</cp:revision>
  <dcterms:created xsi:type="dcterms:W3CDTF">2023-04-17T13:20:00Z</dcterms:created>
  <dcterms:modified xsi:type="dcterms:W3CDTF">2023-05-03T12:39:23Z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ABBBAF98C1854330BE17B509EF1DA0E7</vt:lpwstr>
  </property>
  <property fmtid="{D5CDD505-2E9C-101B-9397-08002B2CF9AE}" pid="3" name="KSOProductBuildVer">
    <vt:lpwstr>2058-11.2.0.11536</vt:lpwstr>
  </property>
</Properties>
</file>